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1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2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1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62" r:id="rId2"/>
    <p:sldId id="256" r:id="rId3"/>
    <p:sldId id="257" r:id="rId4"/>
    <p:sldId id="258" r:id="rId5"/>
    <p:sldId id="259" r:id="rId6"/>
    <p:sldId id="260" r:id="rId7"/>
    <p:sldId id="320" r:id="rId8"/>
    <p:sldId id="334" r:id="rId9"/>
    <p:sldId id="351" r:id="rId10"/>
    <p:sldId id="341" r:id="rId11"/>
    <p:sldId id="352" r:id="rId12"/>
    <p:sldId id="342" r:id="rId13"/>
    <p:sldId id="343" r:id="rId14"/>
    <p:sldId id="353" r:id="rId15"/>
    <p:sldId id="354" r:id="rId16"/>
    <p:sldId id="355" r:id="rId17"/>
    <p:sldId id="356" r:id="rId18"/>
    <p:sldId id="357" r:id="rId19"/>
    <p:sldId id="358" r:id="rId20"/>
    <p:sldId id="344" r:id="rId21"/>
    <p:sldId id="348" r:id="rId22"/>
    <p:sldId id="349" r:id="rId23"/>
    <p:sldId id="359" r:id="rId24"/>
    <p:sldId id="350" r:id="rId25"/>
  </p:sldIdLst>
  <p:sldSz cx="18288000" cy="10287000"/>
  <p:notesSz cx="6858000" cy="9144000"/>
  <p:embeddedFontLst>
    <p:embeddedFont>
      <p:font typeface="Bebas Neue" panose="020F0502020204030204" pitchFamily="34" charset="0"/>
      <p:regular r:id="rId27"/>
    </p:embeddedFont>
    <p:embeddedFont>
      <p:font typeface="Gluten Bold" pitchFamily="2" charset="77"/>
      <p:regular r:id="rId28"/>
      <p:bold r:id="rId29"/>
    </p:embeddedFont>
    <p:embeddedFont>
      <p:font typeface="Pridi" panose="020B0604020202020204" pitchFamily="3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5E5"/>
    <a:srgbClr val="C0292B"/>
    <a:srgbClr val="FBDA87"/>
    <a:srgbClr val="FF627B"/>
    <a:srgbClr val="FE4136"/>
    <a:srgbClr val="F2F6AF"/>
    <a:srgbClr val="431D3D"/>
    <a:srgbClr val="7A21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077" autoAdjust="0"/>
  </p:normalViewPr>
  <p:slideViewPr>
    <p:cSldViewPr>
      <p:cViewPr varScale="1">
        <p:scale>
          <a:sx n="70" d="100"/>
          <a:sy n="70" d="100"/>
        </p:scale>
        <p:origin x="7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9:00:30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 24575,'41'0'0,"-15"0"0,22 0 0,-20 0 0,2 0 0,4 0 0,11 0 0,3 0 0,4 0 0,-2 0 0,-2 0 0,-3 0 0,0 0 0,-2 0 0,-3 0 0,0 0 0,-1-14 0,0-3 0,0 0 0,2 3 0,-2 13 0,1-13 0,-2-3 0,-4 0 0,0 4 0,0 13 0,0 0 0,0 0 0,0 0 0,0 0 0,0 0 0,0 0 0,4 0 0,4 0 0,2 0 0,4 0 0,1 0 0,2 0 0,6 0 0,2 0 0,2 0 0,3 0 0,2 0 0,1 0 0,3 0 0,0 0 0,1 0 0,5 0 0,0 0 0,-1 0 0,0 0 0,3 0 0,5 0 0,13 0 0,-42 0 0,2 0 0,3 0 0,1 0 0,0 0 0,-1 0 0,0 0 0,0 0 0,-3 0 0,0 0 0,50 0 0,-3 0 0,-11 0 0,-6 0 0,-10 0 0,-6 0 0,-5 0 0,0 0 0,-1 0 0,-3 0 0,-3 0 0,-4 0 0,-1 0 0,1 0 0,-1 0 0,1 0 0,-1 0 0,2 0 0,0 0 0,1 0 0,-2 0 0,-2 0 0,0 0 0,-5 0 0,-3 0 0,-2 0 0,-2 0 0,-1 0 0,0 0 0,-7 0 0,-4 0 0,-6 0 0,-12 0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9:11:02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0 132 24575,'15'0'0,"11"0"0,14 0 0,9 0 0,7 0 0,10 0 0,1 0 0,4 0 0,-4 0 0,-7 0 0,2 0 0,0 0 0,5 0 0,1 0 0,4 0 0,-5 0 0,-6 0 0,-10 0 0,-4 0 0,5-4 0,7-4 0,13-2 0,4 2 0,2 4 0,-2 0 0,-3-1 0,5-3 0,6-1 0,12 2 0,-43 3 0,0 0 0,3 1 0,0 0 0,2-1 0,1 0 0,0 0 0,-1 0 0,-1 1 0,-1 1 0,41-2 0,-19 4 0,-18 0 0,-9 0 0,-2 0 0,1 0 0,1 0 0,-1 0 0,1 0 0,3 0 0,3 3 0,1 2 0,1 0 0,-1-2 0,1-3 0,7 0 0,8 0 0,4 0 0,4 0 0,-1 0 0,2 0 0,7 0 0,6 0 0,1 0 0,-4 0 0,-12 0 0,-12 0 0,-11 0 0,-6 0 0,-5 0 0,-1 0 0,-6 2 0,-2 2 0,2 0 0,-3 3 0,0-1 0,-1-2 0,-4-1 0,0-3 0,2 0 0,3 0 0,4 0 0,1 0 0,5 0 0,3 0 0,6 0 0,5 0 0,-3 0 0,-2 0 0,-10 0 0,-6 0 0,-5 0 0,0 0 0,3 0 0,-1 0 0,-1 0 0,-2 0 0,2 0 0,4 0 0,1 0 0,-1 0 0,1 0 0,-2 0 0,-1 0 0,3 0 0,6 0 0,11 0 0,5 0 0,-2 0 0,-7 0 0,-6 0 0,0 0 0,0 0 0,-1 0 0,-6-3 0,-5-2 0,-4-1 0,0-1 0,-1-1 0,-6-2 0,-1 1 0,-8-3 0,-6 7 0,-5-1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1:39.2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0 371,'93'0,"-35"1,3 2,12 4,2 2,3 3,-1 2,-11 1,-4 1,-7 1,-5 0,18 8,-19-7,-10-2,-9-8,8-2,-1-2,0-4,-2 0,-3 0,4 0,10 0,11 0,5 0,2 0,-9 0,-9 0,-4 0,2 0,22 0,22 0,-34 0,3 0,2 0,0 0,-2 0,-1 0,-4 0,-1 0,42 0,-8 0,-3 0,0 0,-4 0,1 0,1 0,-1 0,0 0,-22 0,-16 0,7-1,37-9,2-1,10 0,-21 1,4 1,0 0,2-1,1 1,-2 2,-5 1,-3 1,-4 1,9 2,-6 1,-14 1,-4 0,24 0,-21-4,-7-1,8 1,8 0,-1 4,-11 0,-22 3,-20 3,-46 16,9-13,-11 9,105-18,5 0,-4 0,7 0,-5 0,1 0,-3 0,-1 0,-5 0,-2 0,-9 0,-3 0,26 0,-2 0,-9 0,-12 0,-16 0,0 0,16-4,23-2,17 1,2 1,-10 4,-10 0,-6 0,2 0,-9 0,-10 0,-7 0,3-4,15-2,20-3,-33 3,1-1,3 0,1 0,2-2,-2 0,-1 1,-3 1,37-6,-20 3,-18 2,-12 1,11 3,21 1,12 3,2 0,-12-3,-10-2,7-3,19-3,-29 3,4-2,13-2,0-1,-9 1,-3 1,26-6,-53 11,-42 8,16 8,51-5,-12 0,5 0,14-5,4 0,13 0,2 0,4 0,1 0,-26 0,2 0,0 0,5 0,1 0,-1 0,-4 0,-1 0,-1 0,27 0,-2 0,-9 0,-3 0,-10 0,-2 0,-8 0,-1 0,-4 0,0 0,-3 0,0 0,0 0,-1 0,48 0,-13 0,-21 0,-11 0,-3 0,8 0,7 0,-12 0,-7 0,18 0,-19 0,8 0,7 0,7 0,3 0,11 0,3 0,1 0,5 0,1 0,-1 0,-1 0,-2 0,-3 0,-14 0,-3 0,0 0,27 0,-1 0,-7 0,-1 0,-4 0,0 0,-1 0,0 0,-3 0,0 0,-6 0,-1 0,-1 0,-1 0,-4 0,-1 0,-1 0,-3 0,-8 0,-5 0,13 0,-36 0,-16 0,18 0,63-21,-14 4,11-2,-15 3,4 0,3-1,7-1,2 0,0 3,-5 3,-1 3,-2 1,-7 1,-3 2,-2 1,17 0,-5 3,-12 1,-4 0,-6 0,-1 0,-2 0,1 0,2 0,2 0,5 2,1 0,2 1,1-1,0 3,-1 0,-6-1,-2 0,37 1,-25 2,-17-3,-3 0,1 0,7-3,0-1,-4 0,-6 0,-4 0,-8 0,-14 0,-14 0,16 0,48 0,-11 0,6 0,18 0,4 0,1 0,-1 0,1 0,0 0,4-1,2 0,-29-1,1 0,1 0,3 0,2 0,-1 0,-1 0,-1 0,0 0,-5 1,0 0,-1 0,28 1,-3 0,-5-2,-1 0,-1-1,0 0,-5 0,-2 0,-8 1,-4 0,-12 2,-4 0,18 0,-32 0,-27 0,6 0,33 0,5 0,9 0,25 0,11 0,-9 0,6 0,1 0,-22 0,2 0,0 0,-1 0,18 0,-1 0,-3 0,-12 0,-3 0,-7 0,1 0,-7 0,37 0,-18 0,-11-8,-15-1,-14-6,-11 0,3 7,29 1,28 5,-35 3,1 1,-3 0,0 1,42 1,0 0,-40-4,1 0,7 0,2 0,1 0,0 0,-2 0,-1 0,-3 0,-1 0,2 0,2 0,12 0,4 0,14 0,4 0,-24 0,3 0,-1 0,2 0,1 1,-3 1,20 0,-6 1,-20 0,-6-1,26 3,-6 1,-11-3,8 0,14 1,4 1,2 0,-1 0,-8-2,-5-1,-25 0,-3 0,-3-2,-1 0,3 0,2 0,8 0,2 0,8 2,1 0,3 1,0 0,-2 0,-1-1,-6 1,-2-1,-2 0,-1 0,2 3,2 0,6 3,4 0,7 0,-1-1,-13-1,-5-2,21 4,-57-1,-33 1,24 0,28-3,27 1,-29-2,3 1,6 0,3-1,10 0,4-1,13-2,3 0,7-1,2 0,0 0,-1 0,-6 0,-1 0,-9 0,-2 0,-2 0,-1 0,-1 0,-1 0,-1 1,-2 1,-5 4,-2 1,-10 0,-3 1,37 10,-14-5,-6-8,-8-1,-7-4,-11 0,-7 0,-3 0,2 0,11 0,10 0,12 3,15 2,12 0,-44-3,0-1,2-1,-1 0,42 0,-11 4,-11 1,-8-1,-4 0,-6-4,-2 0,-7 0,-2 0,-2 0,-3 0,-3 0,-7 0,-4 0,-3 0,-2 0,1 0,1 0,-4 0,2 0,0 0,2 0,4 0,-2 0,3 0,-3 0,-1 0,1 0,-3 0,-2 0,-4 0,0 0,11-2,17-6,8-5,0-4,-8 3,-16 3,-9 5,-10 2,-6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1:46.0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9,'76'0,"-1"0,0 0,9 0,2 0,3 0,-13 0,2 0,2 0,1 0,6 0,2 0,0 0,0 0,1 0,0 0,0 0,0 0,0-1,1 1,0 0,0 1,0-1,0 1,-2 0,-2 1,14 0,-4 1,-4 0,-17 0,-3 0,-6 1,0 0,-10 1,-7-1,-12-3,-6-1,0 0,-1 0,-6 0,-5-2,-6-3,45-11,7 11,13 2,0-1,9-1,3 2,-11 1,4 2,2 1,-1-1,0 0,1 0,-1 0,-1 0,-5 0,1 0,-3 0,-1 0,12 2,-2 0,-2 2,-4 1,-2 2,-1 0,-1 3,-1 1,1 1,0 0,1 1,0 0,2 0,0-2,0 0,-1-2,-1-1,-1-2,-5-1,-1-1,-3-1,19 0,-4-1,-15-2,-4 0,-10 0,-4 0,18 0,-31 0,-26 0,24 0,16 0,13-2,27-3,9-2,-18 1,4-1,0-1,2-1,1-1,0 0,2 1,0-1,1 2,5 2,1 1,3 2,-15 0,1 1,2 0,0 1,1 0,1 1,1 0,-1 1,2 1,1 0,0 2,-2-1,-3 0,-2 1,0 0,-3 0,15 2,-2 0,-6 1,-14-1,-4 0,-8-1,1-2,-12-1,-6 2,-49-4,48 0,41-5,-3 0,12-1,-8-1,6-2,5 1,-12 1,2 0,4 1,2-1,-8 3,2-1,2 1,1 0,0 0,2 1,2 0,-1 1,1-1,-2 2,-2 0,-1 0,0 1,-1 0,-1 1,-7-1,0 1,-2 0,-1 1,-3 0,5 2,-2 1,-4 1,-2 2,10 2,-5 3,-6 2,3 5,-11 3,7 16,-44-17,2-13,60-7,-13-4,11-2,-5-1,8 0,6-1,-6 0,6-1,3 0,1 0,-11 1,1-1,2 0,1 1,-1-1,2 1,0 0,1 0,-1 0,-1 1,-5 0,0 1,0 1,-3 0,-2 0,3 1,-2 0,-3 0,-3 2,9-1,-3 1,-3 1,-8-1,-2 0,-3 0,20 0,-3 0,-4 0,-2 0,-7 0,-1 0,-11 0,-3 0,38 0,-17 0,-1 0,12 0,-37 0,1 0,4 0,0 0,-2 0,0 0,41 0,-5 0,-42-1,3 2,8 0,4 2,9 4,2 1,1 2,-1 1,-4-1,-2 1,-12-4,-3-1,25-2,-22-4,-19 0,-8 0,-7 0,-6 0,-2 0,1 0,6 0,9 0,6 4,0 0,-1 0,-3-1,5-3,5 0,8 0,2 0,-3 0,-10 0,-11 0,-14 0,-8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1:49.0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5303 1,'-77'0,"1"0,13 1,-11 5,-22 6,24-3,-8 0,-15 1,-5-2,21-2,-2-1,-3 1,-7 1,-1 1,-2 0,-4 0,-1 0,-2 1,17 0,-2 0,-1 1,0 0,-1 1,-1 0,1 0,-1-1,1 0,-1-1,0 1,2-1,5 0,2-1,0 1,3-1,-13 1,2 0,2-1,10-2,1-1,4 0,-18 3,5-1,14-2,4-1,8-1,3-1,-39 2,11-3,5-1,1 3,-5 2,-6 4,2-1,7-2,12-2,11-4,9 0,4 0,3 0,-2 0,0 0,-1 0,-3 0,4 0,0 0,6 0,3 0,1 0,0 0,-1 0,5 0,2 0,5-4,2 0,2 0,-1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2:10.4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0,'67'1,"1"1,-1-1,7 3,3 1,3 2,-6 1,4 2,1 1,2 1,10 4,1 1,3 2,-1 0,-16-2,0 1,0 0,1 0,-1 0,1 0,0 0,1 1,0-2,1 0,6-2,2 0,0-1,-1-1,-3-1,8 0,-1-1,-3-1,-3-2,14 1,-4-2,-4-2,-14-2,-2-1,-7-1,-4 0,-4-2,13 1,2 0,10 1,2-2,10 1,4-2,-27-1,1 0,1-2,5-1,0-1,1-1,1 0,1 0,0 0,0 0,-1 1,-2 1,-4 2,-2 0,-1 2,25 0,-3 2,-10 0,-4 0,-8 0,-2 0,-1 0,-2 0,1 1,0 0,-2 1,-1 1,-3 0,-1-1,-4 0,-1 1,-6-2,0-1,42 0,-7 0,-1-1,3-9,6-7,-47 6,0-1,2-3,1 0,1 4,0 0,1 1,-1 0,-3 1,0 1,39-4,-5-2,1-1,6-2,-42 8,1 0,3 0,0 1,0 1,1 2,-1 1,0 1,-3 0,0 2,46 1,0 0,2 0,0 0,-1 0,-1 0,1 0,2 0,0 0,-6 4,-10 0,-8 5,-9 4,-4 3,-4 7,0 2,0-5,4-7,2-8,-1-5,-1 0,-3 0,-1 0,8 0,6 7,3 6,2 1,-10 2,-7-8,-9-4,-7-1,-3-3,-4 0,-1 0,-2-7,-2-5,0-7,0-4,6 3,6 4,6 8,1 4,-7 4,-6 0,-4 0,-8 8,-7 17,-10-12,-6 10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2:14.0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0 114,'72'0,"0"0,-3 0,6 0,8 0,-7 0,6 0,5 0,4 0,1 0,-1 0,4 0,3 0,1 0,2 0,1 0,-16 0,0 0,3 0,0 0,1 0,0 0,0 0,1 0,3 0,2 0,0 0,0 0,1 0,-2 0,0 0,-2 0,6 0,-2 0,0 0,-2 0,1 0,0 0,1 0,-9 0,0-1,1 1,1 0,-1 0,-1 0,0 0,-1 1,7-1,-1 0,-1 1,0-1,-1 1,0 0,0 1,-2 0,-1 0,0 1,0-1,-1 2,0-1,0 0,9 2,1-1,0 1,-2 0,-2 0,-3 0,3 0,-3 1,-3 0,0 0,-3-1,11 1,-2-1,-4 0,-4-1,1-1,-6-2,-3 0,18-1,-5 0,-10 0,1 0,11 0,3 0,-26 0,1 0,1 0,-3 0,-1 0,0 0,24 0,-1 0,-5 0,2 0,-14 0,3 0,2 0,12 0,4 1,2-2,-15 0,2 0,1 0,0-1,0 0,1-1,-1 0,-3 0,14 0,-4-1,-1 0,-8-2,-2-1,-1 0,-6 1,-3-1,4-1,11-2,3 0,4-1,-7 1,4 0,2 1,2 0,-13 2,1 0,2 1,0 0,0 1,1-1,1 0,0 1,-1 0,-2 0,10 1,-1 1,-3 0,-2 0,10 0,-3 1,0 0,-2 1,0-1,1 1,-17 1,1 0,0 0,1 0,2 0,1 0,1 0,-1 0,0 1,0 0,-1 0,-2 1,10 0,-2 2,-6 0,11 2,-8 2,-18 1,-3 0,-9-2,0-1,7 0,3-1,9 0,2-2,2 0,-2 0,-8 1,-4 1,29 1,-32-1,-17-2,-7-3,9 0,8 0,2-2,-1-5,-8-1,-1-4,7 3,7 2,20-1,17 4,-40 1,2 1,3 0,-1 1,-2 1,-1 0,40 0,-24 0,-20 0,-17 0,-8 0,-5 0,-4 0,-2 0,-1 3,2 1,1-1,5 0,-2-3,4 1,11-1,15 4,27 5,11 1,1 0,-12-5,-15-1,-8 0,-9 1,-6 0,-8-1,-6 0,-9 2,-6-3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9:13:18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1 140 24575,'18'0'0,"22"0"0,21 0 0,17 0 0,11 0 0,3 0 0,-23-1 0,6-2 0,4 1 0,3-1 0,5-1 0,1-1 0,-4 0 0,-4 1 0,-17 1 0,-2 1 0,1-1 0,-1 1 0,-3 2 0,1 0 0,2 0 0,0 0 0,2 0 0,1 0 0,1 0 0,0 0 0,0 0 0,-1 0 0,-4 0 0,-1 0 0,-4 0 0,-1 0 0,-1 0 0,0 0 0,0 0 0,1 0 0,7 0 0,3 0 0,11 0 0,1 0 0,6 0 0,1 0 0,1 0 0,0 0 0,-7 0 0,-1 0 0,-11 0 0,-2 0 0,-5 0 0,0 0 0,1 0 0,-1 0 0,2 0 0,0 0 0,1 0 0,1 0 0,-3 0 0,-1 0 0,-2 0 0,0 0 0,-1 0 0,1 0 0,1 0 0,0 0 0,-1 0 0,1 0 0,-3 0 0,-2 0 0,43 0 0,-7 0 0,-1 0 0,4 0 0,4 0 0,3 0 0,-47 0 0,0 0 0,1 0 0,1 0 0,5 0 0,2 0 0,6 0 0,2 0 0,4 0 0,2 0 0,1 0 0,0 0 0,-2 0 0,-3 0 0,-4 0 0,-2 0 0,-5 0 0,-1 0 0,-3 0 0,1 0 0,-1 0 0,1 0 0,2 0 0,1 0 0,6 0 0,0 0 0,3 0 0,1 0 0,-1 0 0,1 0 0,-4 0 0,-2 0 0,-6 0 0,-1 0 0,39 0 0,-12-3 0,-10-1 0,-4 0 0,1 0 0,-1 3 0,4 1 0,10 0 0,8 0 0,9 0 0,-49 0 0,0 0 0,46 0 0,-2 0 0,-7 0 0,-6 0 0,1 0 0,6-5 0,-38 3 0,0-1 0,4-1 0,0-1 0,-1 0 0,-2 0 0,41 0 0,-17-3 0,-18 3 0,-14-3 0,-8 0 0,-4 0 0,1 0 0,-1 4 0,4 1 0,8 3 0,11 0 0,15 0 0,11 0 0,9 0 0,5 0 0,-2 0 0,2 0 0,0 0 0,-3 0 0,0 0 0,-7 0 0,-10 0 0,-4 0 0,-7 0 0,-3 0 0,-6 0 0,-11 0 0,-7 0 0,-9 0 0,-6 0 0,-4 0 0,-21 0 0,6 0 0,-13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3:24.3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0,'100'0,"-38"0,3 0,8 0,3 0,8 0,2 0,2 0,-1 0,-5 0,0 0,1 0,-1 0,-7 0,-1 0,-5 0,-1 0,-4 0,-2 0,-5 0,-1 0,1 2,-1 0,-3 0,-1 1,42 1,-11 2,-7-2,-9 3,-2 2,-3-3,-4-2,-1-3,-4-1,-2 0,-1 0,-2 0,4 0,6 0,7 0,6 0,1 0,-1 0,0 0,-2 0,-2 0,-6 0,-2 0,-4 0,1 0,2 0,4 0,9 0,2 0,4 0,-5 0,-9 0,-2 0,0 0,5 0,1 0,0 0,-1 0,-3 0,0 0,-5 0,-3 0,-2 0,-3 0,2 0,0 0,0 0,3 0,-2 0,-3 0,-2 0,-6 0,-4 0,-2 0,-5 0,-5 0,-5 0,-7 0,4 0,-4 0,6 0,-5 0,0 0,0 0,0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3:27.2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0,'88'0,"-38"0,1 0,4 0,1 0,0 0,-1 0,41 0,-11 0,-9 0,-11 0,-11 0,-13 0,-9 0,-1 0,2 0,-1 0,-1 0,-3 3,0 1,0 0,1 0,3-4,4 0,9 4,8 1,7 4,2-1,-6-4,-6-1,-10-3,-6 4,2 0,1 0,4 0,1-4,-5 4,0 0,-5 0,-1-1,-6-3,-9 0,-8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3:29.5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1,'72'0,"-9"0,-23 0,-2 0,-1 0,3 0,-3 0,0 0,-4 0,-8 0,-2 0,-1 0,-3 0,0 0,-4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07:30.8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0,'72'0,"1"0,8 0,3 0,9 0,1 0,-4 0,-3 0,-11 0,-5 0,-13 0,-2 0,0 0,1 0,14 0,5 0,-12 0,4 0,1 0,10 0,2 0,1 0,1 0,0 0,-1 0,-6 0,-2 0,0 0,-3 0,0 0,0 0,1 0,1 0,2 0,10 0,2 0,2 0,7 0,3 0,-1 0,2 0,0 0,-2 0,-7 0,-2 0,-4 0,19 0,-8 0,-21 0,-4 0,-6 0,-1 0,8 0,5 0,19 0,5 0,-25 0,2 0,-2 0,-4 0,-2 0,-2 0,20 0,-7 0,-25 0,-6 0,12 0,-21 0,-15 0,-3 0,0 0,22 0,47 0,-25 0,6 0,14 0,1 0,-3 0,-4 0,-14 0,-6 0,24 0,-39 0,-18 0,-2 0,3 0,9 0,4 0,-4 0,-5 0,-6 0,1 0,7 0,23 0,17 0,8 0,-5 0,-20 0,-16 0,-12 0,-8 0,-12 0,-4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3:35.5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0 181,'62'0,"-1"0,21 0,7 0,-16 0,5 0,3 0,-7 0,4 0,2 0,2 0,12 0,2 0,3 0,0 0,-16 0,1 0,1 0,0 0,0 0,-1 0,1 0,0 0,-1 0,-1 0,17 0,-2 0,-1 0,-3 0,-9 0,-2 0,-2 0,-1 0,17 0,-3 0,0 0,-4 0,-1 0,0 0,-2 0,0 0,1 0,6 0,2 0,0 0,2 0,1 0,-1 0,-1-1,0-1,-1 1,-6-1,-1 0,-2 0,-12 0,-1 0,-2 0,27-3,-3 0,-6-1,-2-1,4-1,0-2,-4 0,-2 0,-10 2,-4 1,-14 2,-5 1,28-2,1 2,-33 2,3-1,11-1,3 0,11 0,2 1,6-2,1 0,3 0,0 0,-4 0,-1 0,-4 0,-1 0,-7 2,1 1,4 0,3 0,15 1,5 2,-27-1,2 0,1 0,7 0,2 0,-1 0,-1 0,-1 0,-2 0,-11 0,-1 0,-4 0,17 0,-6 0,-16 0,-2 0,-5 0,1 0,4 1,3 1,5 2,3 2,2 2,2 3,4 1,2 2,4 0,1 0,4-1,0 0,1-1,1-1,-4-1,0 0,-1-1,-2 0,-4-2,-2-1,-6 0,-2 0,-8-1,-1-1,-2-1,-1 0,3-1,0 0,5-2,1 0,3 0,0 0,1 0,-3 0,-5 0,-3 0,38 0,-10 0,4 0,-37 0,1-1,6-1,-1-1,-2 1,-1-1,40-2,-24 2,6 3,11-4,-38 1,3 0,6 1,0-1,-7 1,-3 0,35 1,-12-4,2-1,-26 0,3 0,11-1,2 1,7 0,0 1,0-1,-1 1,-4 1,-2 1,-3 1,-1-1,-3-1,0-1,-4 3,-1-1,40-4,-12-2,-10 5,4-1,10 0,8 0,-3 0,-13 0,-20 1,-22 0,-9 0,-7 1,-2 2,0 1,-1-1,-2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3:41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69,'73'0,"-1"0,1 0,18 0,5 0,4 0,-7 0,4 0,3 0,2 0,-10 0,1 0,3 0,0 0,1 0,-11 0,1 0,1 0,0 0,0 0,-1 0,-2-1,0 0,0 0,-1 0,1 0,1 0,2-1,1 1,1 0,-1 0,0-1,-2 1,11 0,0-1,-1 1,-2-1,-3 1,9-1,-2 0,-4 1,-2 0,-13 0,-1 2,-4-1,-5 0,24 0,-6 0,-4 0,0 0,-1 0,1 0,-2 0,-1 0,-4 0,-3 0,-7 2,-1 0,-1 0,0 1,4 2,2 0,7 0,3-1,2 0,1 0,-3 1,-1 0,-4-1,-2 1,-5 0,0 0,2-2,2 0,8 0,1-1,7-2,2 0,5 0,1 0,-2 0,-1 0,-7 0,-1 0,-8 0,-1 0,-4 0,-1 0,2 0,-1 0,2 0,0 0,1 0,-1 0,0 0,0 0,-3 0,1 0,3 0,2 0,4-1,2-1,2 0,0-1,-1 1,-2-2,-12 0,-3 0,-10 1,-2 0,39-2,0 1,-41 4,1 0,6 0,2 0,6 0,2 0,1 0,-1 0,-4 0,-2 0,-9 0,0 0,-3 0,1 0,14 0,4 0,12 0,3 0,11 0,0 0,-2 0,-4 0,-19 0,-4 0,-13 0,-5 0,22 0,-12 0,1 0,5 0,-4 0,3 0,3 0,14-5,-33 1,2-1,4 0,2 0,4-2,0 0,-2 2,-1 1,-7-1,-2 0,28-3,-22 3,-18 1,-12 4,-6 0,-6-3,1-1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3:44.7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0,'73'8,"-8"-2,-20-6,-3 0,-3 0,3 0,8 0,5 0,0 0,-9 0,-9 0,-5 0,0 0,0 4,-4 0,-3 0,-5-1,-11-3,-1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4:07.9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1 138,'98'0,"1"0,-47 0,1 0,6 0,3 0,11 0,4 0,16 1,7 2,-13 3,7 1,1 1,-16-1,2 0,0 1,1 0,2 2,0 0,0 1,0-1,0 1,-1-1,-1 0,-2 0,14 3,-2-1,-1 0,-2 0,-1 1,-1-2,-5-1,-1 0,-2-1,-8-1,-1 1,-4-1,19 0,-7-2,-18-2,-6 0,19 0,-30-4,-10 0,12 0,32 0,-21 0,7 0,18 0,6 0,10 0,2 0,-3 0,-3 0,-13 0,-7 0,-20 0,-6 0,11 0,-16 0,18 0,35 0,-33 0,3 0,6 0,0 0,-7 0,-3 0,28 0,-33 0,-26 0,-8 0,6 0,19 0,13 0,2 0,-11-3,-21-4,-6-4,13-8,18-6,13-3,-1 2,-17 8,-16 7,-12 0,-6 4,-7-2,-4-8,-2 5,-2-9,-3 2,-12 6,-11-1,-14 10,-4 3,2-2,-2-2,-5 1,-22-1,21 2,-4 1,-7-3,-2-1,-1-1,1-1,3 0,2-1,-38-10,46 10,-1-1,-12 0,-3 1,-7 1,-3 0,-4 3,1 1,7 1,4 1,-31 2,27 0,15 0,-10 0,-16 0,-7 0,11 0,21 0,16 0,2 0,-6 0,-4 0,2 0,10 0,6 0,-23 0,-40 0,30 0,-5 0,-9 0,0 0,5 0,3 0,10 0,2 0,3 0,-1 0,-1 0,-2 0,-6 0,0 0,0 0,1 0,6 0,4 0,-28 0,18 0,-2 0,-11 0,-10 0,5 0,20 0,23 3,13 1,-2 2,-23 2,-25-3,-16-1,3 0,25 6,29-4,21 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9:15:09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24575,'22'0'0,"20"0"0,45 0 0,-26 0 0,6 0 0,20 0 0,7 0 0,-20 0 0,4 0 0,2 0-477,9 0 0,3 0 0,0 0 477,0 0 0,0 0 0,-3 0 0,-10 1 0,-3 0 0,-3 0 174,11 1 0,-8 1-174,17 5 0,-30 0 0,-16-2 0,-11-3 0,-10-3 1083,-5 0-1083,-2 0 0,2 0 0,6 0 0,3 0 0,3 0 0,4 0 0,10 0 0,10 0 0,15 0 0,6 0 0,-4 0 0,-7 0 0,-10 0 0,5 0 0,10 0 0,5 0 0,-1 0 0,-16 0 0,-17 0 0,-10 0 0,-9 0 0,-5 0 0,-5-2 0,-7-5 0,-1-1 0,-1 1 0,6 4 0,2 3 0,0 0 0,2 0 0,-1 0 0,1 0 0,0 0 0,-2 0 0,1 0 0,-1 0 0,0 0 0,0 0 0,-1 0 0,2 0 0,-8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5:1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55,'60'0,"9"0,1-4,20-5,-35 4,2-1,-1-1,-1 0,1 2,-2 1,35-1,-26 3,-19 2,-25 0,-9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5:22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5:46.7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0 137,'61'-11,"0"0,11-3,4 0,-9 2,4 1,2 1,9 0,3 1,3 1,7 2,4 0,1 4,-21 4,1 1,0 2,0 2,-3 2,0 1,0 2,0 2,-2 2,0 2,-1 1,0 0,21 9,-2 0,-1-1,-7-2,-2-1,-2-3,-7-4,-2-2,-4-2,11-1,-7-3,26 0,-36-9,-13-6,-5-7,-4-7,-4-5,-4 0,6-2,12 0,17 0,20 4,-36 13,1 1,3 2,2 2,6 1,2 2,3 1,1 0,6 1,0 0,3 1,-1-2,-5 0,0-2,-4-1,-1-1,-7-2,-1-1,-4 0,-2-1,-2 2,-1 0,45-6,-3 5,1 2,-3 2,5 4,-43 0,2 0,6 0,1 0,7 0,1 0,-1 0,0 0,-5 0,-1 0,-6-2,-1 0,44-7,-8-5,-1 0,-1 6,11 5,-43 2,3 2,4-1,2 0,3 0,-1 0,-3 0,-2 0,-8 0,-2 0,35 0,-15 0,-9 0,-2 2,1 6,0 5,-3 4,-3 1,-6-1,0-2,-4-2,-6-6,-11-3,-5-4,-5 0,1-7,7-5,7-3,10 1,6 5,7 5,7 2,11 2,20 0,-43 0,1 0,-3 0,-1 0,37 1,-27 3,-17 3,-18 4,-12 1,-10 4,-6-1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5:51.0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0 200,'89'0,"-1"0,-15 0,2 0,5 0,-9 0,4 0,2 0,2 0,10 0,2 0,2 0,-1 0,2 0,-1 0,1 0,0 0,-1 0,-1 0,1 0,1 0,1 0,0 0,1 0,0 0,-16 0,0 0,1 0,-1 0,0 0,20 0,0 0,-1 0,-1 0,-5 0,-1 0,-2 0,-2 0,-8 0,-3 0,-1 0,-2 0,13 0,-4 0,1 0,-2 0,0 0,-1 0,-1 0,-1 0,-1 0,-5 0,0 0,-2 0,28 0,-4 0,-10 0,-5 0,-11 0,-3 0,-7 0,-2 0,-4 0,0 0,-1 0,1 0,1 0,1 0,-2 0,-1 0,39 0,-23 0,-14-1,5-3,23-8,-31 5,3-1,3-1,0 0,-2 0,-2 1,33-3,-16 2,-2 1,11 2,18-5,-42 4,0 1,-2 0,-2 2,39-4,-7 1,15 2,-34 3,3 0,12-1,2 2,4 1,-1 0,-10 0,-5 0,-17 0,-4 0,18 0,-14-3,2-1,16-1,3 1,-6 3,-10 1,-19 0,-1 0,10 0,17 0,16 0,-1 0,-14 0,-15 0,-3 0,19 0,30 0,-36-2,2-1,-1 1,0-1,-3 0,-1 1,-6-1,1 2,4 0,2 2,12-1,3 0,7 0,2 0,1 0,-3 0,-11 0,-6 0,28 0,-33 0,-19 0,8 0,15 0,11 3,22 3,-39-1,5 0,13 3,6 0,12 1,3 2,0 2,-3 1,-9-1,-5 0,-17-1,-7-2,20 3,-16-4,-3-4,2 0,-1-2,-12 1,-7 0,2 3,11 1,14-4,13 0,5-3,-4-1,-14 0,-15 0,-19 0,-8 0,-3 0,1 0,7 0,3 0,2 0,0 0,-3 0,-4 0,-6 0,-4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9:18:54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0 395 24575,'61'0'0,"-3"-1"0,14-2 0,4 0 0,-6-1 0,5-1 0,3 0 0,0-1-795,10-1 0,2-1 1,1-1-1,0-1 795,0 0 0,0-1 0,-1 0 0,-3-2 0,8-3 0,-3-1 0,0 1 0,4 1 0,0 0 0,0 1 0,1 1 0,-1 1 0,1 0 0,2 0 0,0 2 0,-1 0 0,-2 1 0,-1 1 0,-2 0 43,-6 0 1,-2 0 0,-1 0-44,-4 0 0,-2 1 0,0 0 0,-4 1 0,-1 0 0,0 1 0,-1 0 0,1-1 0,-1 1 0,2 1 0,0 0 0,-1 1 239,-5 1 0,-1 0 0,-2 0-239,20-1 0,-6 1 0,-17 2 0,-5 0 0,22 0 1597,-19 0-1597,-11 0 734,-1 0-734,0 0 0,6 0 0,22 0 0,-20 0 0,7 0 0,21 0 0,7 0 0,-21 0 0,4 0 0,0 0 0,2 0 0,2 0 0,-2 0 0,-4 0 0,-2 0 0,-2 0 0,17 1 0,-6 0 0,-17 1 0,-5 0 0,20 2 0,-28 0 0,-13-3 0,-4-1 0,0 0 0,12 0 0,16 0 0,15 0 0,13 0 0,-6 0 0,-15 0 0,-10 0 0,-10 0 0,2 0 0,2 0 0,-1 0 0,-2 0 0,-3 0 0,0 0 0,0 3 0,4 2 0,-3 2 0,-4 1 0,0-3 0,-5 2 0,2-1 0,4 2 0,2 2 0,9-1 0,0 0 0,-6-1 0,-7-2 0,-4-1-1696,48 11 0,-51-10 0,32 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07:33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1,'70'0,"13"0,-34 0,3 0,17 0,4 0,11 0,6 0,-19 0,4 0,0 0,0 0,0 0,0 0,-3 0,0 0,-1 0,-2 0,-1 0,-2 0,18 0,-1 0,3 0,-1 0,0 0,0 0,0 0,0 0,-1 0,-1 0,0 0,-2 0,-3 0,-2 0,-7 0,-2 0,-9 0,-2 0,31 0,-18 0,-13 0,-3 0,0 0,4 0,2 0,3 0,4 0,5 0,6 0,7 0,8 0,3 0,3 4,-11 1,-13 0,-12-1,-14-4,-5 0,-2 0,-3 0,-1 0,-1 0,-4 0,0 0,1 0,-1 0,0 0,0 0,0 0,-3 0,-2 0,1 0,0 0,1 0,-3 0,-14 0,-3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18:59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43,'48'-3,"-4"-2,-9 1,4 0,10 4,14 0,-2 0,10 0,-7 0,4 0,3 0,9 0,4 0,1 0,8 1,1-1,-2 1,-11 1,-2 0,-4 1,23 2,-6 0,-16 0,-5 0,26 6,-27-4,-20-2,-4-2,-4-3,-1 0,3 0,7 0,15 0,14 0,8 0,-3 0,-3 0,2 0,11 0,-42 0,1 0,1 0,-1 0,44 0,-15 0,-22 0,-12 0,2 0,1 0,10 0,2 0,-1 0,0 0,-4 0,-4 0,-3 0,-1 0,-1 0,1 0,0 0,2 0,5 0,14 0,-23 0,3 0,10 0,4 0,10 0,2 1,3 0,-1 2,-6 0,-4 0,-12 2,-4-1,22 4,-27-3,-15-3,-3-2,-3 0,-4 0,-3 0,0 0,-3 0,2 0,0 0,-4 0,-1 0,4 0,-2-2,5-1,-4-1,-2-2,2 0,1 2,1-3,-1-1,1 0,-2 1,0 3,1 3,-2 0,0 1,-2 0,1-1,-65-9,-18-4,44 8,-39-6,-1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9:06:33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1 134 24575,'13'0'0,"10"0"0,14 0 0,9 0 0,6 0 0,3 0 0,4-5 0,1-4 0,2 0 0,-3 1 0,3 5 0,3 3 0,4 0 0,-1 0 0,-8-2 0,-8-2 0,-7 0 0,-6-3 0,2 0 0,-2 3 0,-1 0 0,2 0 0,1-1 0,5 1 0,7-3 0,5 2 0,2-3 0,4 0 0,-2 3 0,-1 1 0,-1 3 0,-4-2 0,-1-2 0,-5 0 0,1 1 0,-1 4 0,1 0 0,0 0 0,0 0 0,4 0 0,2 0 0,1 0 0,-1 0 0,-2 0 0,-1 0 0,-1 0 0,-1 0 0,-1 0 0,0 0 0,0 0 0,-3 0 0,-3 0 0,4 0 0,5 0 0,17 0 0,25 0 0,-38 0 0,2 0 0,8 0 0,1 0 0,2 0 0,1 0 0,-3 0 0,-1 0 0,-3 0 0,-1 0 0,-3 0 0,-2 0 0,-5 0 0,-1 0 0,-2 0 0,-1 0 0,45 0 0,-1 0 0,5 0 0,-46 0 0,0 0 0,3 0 0,0 0 0,4 0 0,0 0 0,0 0 0,0 0 0,-2 0 0,-2 0 0,-1 0 0,-3 0 0,37 0 0,-6 0 0,-4 0 0,1 0 0,7 0 0,-4 0 0,-3 0 0,-6 0 0,-7 0 0,-1 0 0,1 0 0,4 0 0,8 4 0,5 2 0,3 4 0,-4-2 0,-6 1 0,-12-3 0,-8-1 0,-4-1 0,-3-4 0,1 0 0,-3 0 0,-1 0 0,2 0 0,-2 0 0,-3 0 0,-2 0 0,-3 0 0,-2 3 0,3 1 0,2 1 0,0-2 0,3-3 0,-3 0 0,-1 0 0,4 4 0,2 0 0,4 1 0,-5-1 0,-5-4 0,-4 0 0,-5 0 0,0 0 0,0 3 0,0 1 0,-4 0 0,0-1 0,-5-2 0,1-1 0,0 2 0,1 2 0,1 0 0,-1-1 0,1-2 0,-2-1 0,-2 0 0,1 0 0,0 0 0,0 0 0,0 0 0,-2 0 0,3 0 0,-1 0 0,1 0 0,4 0 0,-1 0 0,0 0 0,0 0 0,1 0 0,1 0 0,3 0 0,0 0 0,-3 0 0,-2 0 0,-3 0 0,-5 0 0,-1 0 0,-2 0 0,1 0 0,-6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06:58.3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1 264,'67'0,"0"0,-1 0,16 0,3 0,3 0,-10 0,2 0,2 0,1 0,4 0,2 0,0 0,-1 0,-2 0,-1 0,0 0,0 0,0 0,0 0,-1 0,-1 0,17 0,-3 1,-2-2,-7-2,-1-1,-2 0,-9 0,-2 0,-2-1,20-3,-3-1,2-2,-1 1,-12 3,-3-1,-12-1,-4 0,33-5,-20 2,1-1,11-1,10-3,-41 9,2 0,3 1,2 1,4-1,2 1,5 1,2 1,4-1,1 0,-1 0,0 0,-3 2,-1-1,-7 0,-1 0,-6 1,0 1,-1-1,0 1,-1 1,0-1,1 2,1 0,4 0,1 0,4 0,1 0,6 0,0 0,3 0,1 0,-4 1,-1 0,-2 1,-2 2,-8 2,-3 0,38 8,-25 2,-21-6,-13-4,-8-3,-3-3,-3 0,-5 0,-1 0,-3 0,-1 3,-7 24,-6 5,-7 18,-2-9,2-10,5-12,15-9,23-7,27-3,-10-2,5 0,6-1,1 0,-1 1,-2-1,-2 1,-4 0,25 2,-9 0,-3 0,-4 0,1 0,10 0,7 0,6 0,5 0,-2 0,-7 0,-7 0,-4 0,-3 0,0 0,2 0,11 0,-31 0,3 0,12 0,3 0,13 0,3 0,4 0,1 0,4 0,1 0,-29 0,1 0,2 0,7 0,2 0,4 0,-12 0,3 0,1 0,1 0,6 0,1 0,0 0,2 0,8 0,1-1,0 1,-1 1,-3 0,-1 0,-2 1,-5-1,6 1,-5 0,-7 1,7 1,-18 3,-28 6,-52-5,48 6,24-9,-3 2,7 1,5-1,3 1,9 2,1 0,4 3,2-1,1-2,1 0,-4-1,-1-2,-5-2,-1 0,3-1,1-1,11 0,4 0,-27-1,2 2,0 0,3 2,1 1,-2 0,-5-1,-1 1,-3 0,12 3,-7 0,25 4,-43-10,-24-1,-6-3,-2 0,0 0,1 0,0 0,3 0,8 0,15 0,12-2,9-3,0-2,-7-2,-4 3,-6-1,2-2,2-1,3-2,8 1,10-1,13-4,-37 7,0-1,2-1,0-2,-1 1,0 0,36-10,-18 4,-17 6,-11 1,-1 0,8 0,10 3,3 4,-6 3,-11 1,-10 0,-4 0,-6 0,-2 0,-4 0,-2-2,5-1,1-1,4-4,2 1,8-1,11 0,15 4,11 2,2 2,-5 0,-11 0,-6 0,-8 0,-6 0,-5 0,-1 0,2 0,0 0,-1 0,-6 0,-6 0,-4 0,2 0,9 0,11-4,9-4,-2-2,-6 1,-11 3,-4 2,0 0,0-3,4 1,0 2,0-2,-3 2,-1-1,-1 2,-2 2,2 1,1 0,0 0,5 0,-5 0,-2 0,-2 0,-4 0,4 0,2 0,2 0,4 0,0 3,0 1,-3 4,-5-1,-6-3,-4-1,2-3,-2 0,8 6,-7-4,4 5,-5-7,0 0,6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07:04.4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0 101,'91'0,"-5"0,-24 0,0 0,9 0,25 0,-40 0,4 0,7 0,2 0,7 1,0-2,1-2,1-1,6-2,-1 1,0-1,-2 0,-4 1,-3 1,-7 3,-3 0,-7 1,-3 0,38 0,-11 0,-10 0,-8 0,-2 0,5-3,12-3,10-2,6-1,-44 4,1 1,2 0,1 0,2 1,1 0,0 1,-1 0,-5 2,-1 0,40 0,-12 0,-10 0,-7 0,-6 0,-5 0,1 0,-4 0,-3 0,-3 0,-4 0,0 0,-4 0,-1 0,4 0,1 0,0 0,0 0,-1 0,1 0,6 0,4 0,0 0,2 0,-1 0,1 0,0 0,2 0,-4 0,-4 0,-6 0,-5 0,-4 0,-3 0,-4 0,-8-3,-2-1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07:07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0 163,'52'0,"0"0,2 0,-1 0,39-5,-40 3,1-1,2-1,0-1,-2 0,-1 0,42-3,-15-1,-16 2,-16-2,-13 1,-10-4,-3 4,0 1,-1 0,0 3,-3-1,-3 0,-1 0,8 0,-1 2,7 2,-7 1,0-3,0 0,4-2,4-2,4 3,0-1,-1 2,-2 3,-5 0,-5 0,-2 0,-1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07:16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0 320,'73'0,"-1"0,-5 0,6 0,4 0,-3 0,5 0,3 0,3 0,-5 0,2 0,3 0,3 0,3 0,-5 0,3 0,3 0,3 0,0 0,1 0,-2 0,2 0,2 0,-1 0,1 0,0 0,-2 0,0 0,-3 0,-1 0,1 0,-2 0,0 0,-3 0,-1 0,3 0,1 0,-2 0,-4 0,-4 0,-7 0,19 0,-10 0,-5 0,15 0,-9 0,-26 0,-5 0,18 0,-18 0,-11 0,3 0,20 0,26 0,-35 0,1 0,-2 0,0 0,41 0,-21 0,-9 0,1 0,0 0,0 0,-6 0,-9 0,-4 0,4 0,7 0,8 0,4-8,0-1,-5-1,-9 2,-7 8,-6 0,-3 0,3 0,2 0,3-3,6-2,1 0,6 0,9 1,5-1,6-3,9-3,1-2,-42 6,2 0,5 0,1 0,1 0,1 0,2 1,-1 1,-5-2,-2 1,32-3,-19 4,-18 1,-9 1,-4-1,4-5,7 1,5 3,4-2,-2 2,0 0,0 2,-5 3,-2-4,-4 0,-5-1,-2 1,0 0,1 0,-1 0,-6 1,-6 3,-4 0,1-3,5-1,-3-1,-2 2,-1 3,-2 0,0-2,0-1,-3-1,4 0,-4 2,5 2,-3-1,0-2,0 0,-1-1,-1 2,0 1,1 0,0 1,3 0,-1 0,2-1,-4 1,-1-2,-2-2,7 0,2 1,4 2,-3 0,-1 1,-1 0,2 0,0 0,-1 0,-1 0,0 0,-1 0,4 0,0 0,0 0,-2 0,-3 0,-1 0,-4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9:07:22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1 237,'82'0,"-28"0,3 0,11 0,4 0,15 0,4 0,-22 0,1 0,3 0,13 0,3 0,0 0,5 0,0 0,0 0,-4 0,-1 0,-2 0,-5 0,-1 0,-3 0,21 0,-2 0,-31 0,1 0,0 0,2 0,0 0,-1 0,1 0,0 0,-1 0,29 0,-3-1,-13-1,-5-1,-12 1,-5-1,26-2,-23 2,-14 3,-8 0,0 0,1 0,3 0,3 0,10 0,15 0,21 0,-40 0,2 0,-2-2,-1 0,-2 0,0-1,45-1,-4 0,9 4,-50 0,1 0,0 0,0 0,1 0,1 0,4 0,2 0,7 0,2 0,12 0,3 0,2 0,1 0,-3 0,-1 0,-6 0,-3 0,-11-1,-3 0,-4-1,-2 0,36-3,-12 1,-6 2,6-3,22-1,-42 1,1 0,3-2,0 0,-3 2,-3 0,38-6,-12 2,-6 5,9-5,10 2,1-2,-11 0,-11 3,6-2,18 2,-37 3,1-1,5 0,-1 0,-3 1,-3 1,-7-1,-3 1,25 1,-16 1,-7 0,0 0,4 0,-5 0,-6 0,-8 0,-3 0,-1 0,-1 0,-2 0,-5 0,-1 0,2 0,0 0,2 0,1 0,9-4,11-1,8 1,3-4,-4 3,-6 0,-7 2,-6 3,-6 0,-2 0,-4 0,0 0,-2 0,2 0,4 0,0 0,8 3,5 2,2 2,-2 5,-4-4,-5 0,0-3,-3-1,-3 0,-5-1,-4 1,2 0,2 0,1 2,1-2,-3 3,-2 0,0 2,-4-2,-2 0,-2-1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68A9E-AAC5-8141-99EA-8AA94271972D}" type="datetimeFigureOut">
              <a:rPr kumimoji="1" lang="zh-CN" altLang="en-US" smtClean="0"/>
              <a:t>2025/3/31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353FC-9C9F-6048-9706-D16470D0D9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7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039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5582F91E-1EAA-3C40-DE88-3C9863EF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563C9A93-2878-BD26-0F43-3907F16F2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5628F750-DD63-027D-6DE6-C416A95223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304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03263C9-7B65-CD53-D63C-175DCFE62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9201B465-AF86-13AA-C29C-BDBC9E47C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0124662F-D243-9061-5FB7-2101C8173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908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EAF62195-8B7A-21CB-272C-939983E3C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E68F9572-4620-C22B-0DC1-730CBB27A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7DBC6D93-DF84-FBA8-2C34-94A697A8FF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1700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E11E7DBB-BC6A-4A1B-754B-0E1A0E5A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814BE331-9CE2-565C-DCA1-CC33F625F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22906FE3-5EF4-01B5-3003-81EB328DC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36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772B97A1-7B64-1751-94E2-E0E083845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368B6D6A-3103-FB93-9C85-255723D0E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3E2785DD-0A05-5DDF-C22F-96D6F144CE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951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6F83099-AD72-B0B5-45ED-C665F963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764218C0-69A2-2FA8-3E5F-F2225FC482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BFD97C27-DD79-BA51-A7E5-575BF5A75E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412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3356E70C-ED0F-A9AF-CEB5-A25321F95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8FBA2103-1238-EE7B-D926-47B3FC278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66B74E17-5C0F-7A81-1916-E4A44E826F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63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D432ACF1-6C8D-A6D7-39A2-F72E539EF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68DB128F-BD28-EE52-A00A-2EC43D869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3F83937A-8F58-A2F5-13E4-F352B0CDE4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6133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7705EB8-D75C-9ACE-77AC-DFAB3036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BF36EDB8-695C-796C-F3E0-0B86E7DAF9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62068C35-48F5-7215-15B5-7558331AE3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106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5DDD3B1D-B441-C9BD-1452-F7FBCCDC3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90618B05-404F-605E-3852-3C53FA6299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72FB7114-947B-B650-4FDE-933774B8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7933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BB064E5-2F3D-6728-1BE6-EF2C2E420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61DF8E2E-CF21-FEEB-E0D7-5EB6E388DB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E96E595B-6294-5008-311C-CD50EB6163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9491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D6A5BB0-1129-E836-ADC9-859DDF287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b2f1e691_0_9:notes">
            <a:extLst>
              <a:ext uri="{FF2B5EF4-FFF2-40B4-BE49-F238E27FC236}">
                <a16:creationId xmlns:a16="http://schemas.microsoft.com/office/drawing/2014/main" id="{DEBDF49E-FA26-15E2-20E8-7C613AF567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b2f1e691_0_9:notes">
            <a:extLst>
              <a:ext uri="{FF2B5EF4-FFF2-40B4-BE49-F238E27FC236}">
                <a16:creationId xmlns:a16="http://schemas.microsoft.com/office/drawing/2014/main" id="{ABF4A2ED-590D-4CFE-BDF2-430BDC684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Insights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Seasonal Trends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Summer has the highest daily rentals (11,479), followed by autumn (9,666) and spring (9,625). Winter has the lowest (5,401), likely due to colder weather discouraging biking.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Weekday vs. Weekend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Weekends see higher daily rentals (9,788) compared to weekdays (8,979), likely driven by leisure activities.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Holidays vs. Non-Holidays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Non-holidays have slightly higher rentals than holidays, as holidays encourage longer trips by car, while bikes are preferred for shorter, local trips.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altLang="zh-TW" b="1" dirty="0"/>
              <a:t>Time of Day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Afternoon (3,547) and evening (3,513) have the highest rentals, while morning (1,926) is lower, and late night (225) is the lowest.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2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1440000" y="890051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ubTitle" idx="1"/>
          </p:nvPr>
        </p:nvSpPr>
        <p:spPr>
          <a:xfrm>
            <a:off x="9846498" y="5300700"/>
            <a:ext cx="5011200" cy="3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ubTitle" idx="2"/>
          </p:nvPr>
        </p:nvSpPr>
        <p:spPr>
          <a:xfrm>
            <a:off x="3430750" y="5300700"/>
            <a:ext cx="5011200" cy="3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ubTitle" idx="3"/>
          </p:nvPr>
        </p:nvSpPr>
        <p:spPr>
          <a:xfrm>
            <a:off x="3430750" y="4417448"/>
            <a:ext cx="50112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400">
                <a:solidFill>
                  <a:schemeClr val="dk2"/>
                </a:solidFill>
                <a:latin typeface="Pridi" panose="00000500000000000000"/>
                <a:ea typeface="Pridi" panose="00000500000000000000"/>
                <a:cs typeface="Pridi" panose="00000500000000000000"/>
                <a:sym typeface="Pridi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subTitle" idx="4"/>
          </p:nvPr>
        </p:nvSpPr>
        <p:spPr>
          <a:xfrm>
            <a:off x="9846500" y="4417448"/>
            <a:ext cx="50112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400">
                <a:solidFill>
                  <a:schemeClr val="dk2"/>
                </a:solidFill>
                <a:latin typeface="Pridi" panose="00000500000000000000"/>
                <a:ea typeface="Pridi" panose="00000500000000000000"/>
                <a:cs typeface="Pridi" panose="00000500000000000000"/>
                <a:sym typeface="Pridi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48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pic>
        <p:nvPicPr>
          <p:cNvPr id="41" name="Google Shape;41;p31" descr="Capital Bikeshare Store"/>
          <p:cNvPicPr preferRelativeResize="0"/>
          <p:nvPr/>
        </p:nvPicPr>
        <p:blipFill rotWithShape="1">
          <a:blip r:embed="rId2">
            <a:alphaModFix amt="60000"/>
          </a:blip>
          <a:srcRect l="1596" t="11807" r="56453" b="13571"/>
          <a:stretch>
            <a:fillRect/>
          </a:stretch>
        </p:blipFill>
        <p:spPr>
          <a:xfrm>
            <a:off x="339378" y="320819"/>
            <a:ext cx="1440000" cy="1138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17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60.png"/><Relationship Id="rId4" Type="http://schemas.openxmlformats.org/officeDocument/2006/relationships/customXml" Target="../ink/ink1.xml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40.png"/><Relationship Id="rId3" Type="http://schemas.openxmlformats.org/officeDocument/2006/relationships/image" Target="../media/image19.png"/><Relationship Id="rId7" Type="http://schemas.openxmlformats.org/officeDocument/2006/relationships/image" Target="../media/image110.png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image" Target="../media/image130.png"/><Relationship Id="rId5" Type="http://schemas.openxmlformats.org/officeDocument/2006/relationships/image" Target="../media/image100.png"/><Relationship Id="rId15" Type="http://schemas.openxmlformats.org/officeDocument/2006/relationships/image" Target="../media/image150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120.png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80.png"/><Relationship Id="rId12" Type="http://schemas.openxmlformats.org/officeDocument/2006/relationships/customXml" Target="../ink/ink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.xml"/><Relationship Id="rId11" Type="http://schemas.openxmlformats.org/officeDocument/2006/relationships/image" Target="../media/image200.png"/><Relationship Id="rId5" Type="http://schemas.openxmlformats.org/officeDocument/2006/relationships/image" Target="../media/image170.png"/><Relationship Id="rId15" Type="http://schemas.openxmlformats.org/officeDocument/2006/relationships/image" Target="../media/image22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190.png"/><Relationship Id="rId14" Type="http://schemas.openxmlformats.org/officeDocument/2006/relationships/customXml" Target="../ink/ink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8.png"/><Relationship Id="rId18" Type="http://schemas.openxmlformats.org/officeDocument/2006/relationships/customXml" Target="../ink/ink23.xm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customXml" Target="../ink/ink20.xm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7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customXml" Target="../ink/ink19.xml"/><Relationship Id="rId19" Type="http://schemas.openxmlformats.org/officeDocument/2006/relationships/image" Target="../media/image31.png"/><Relationship Id="rId4" Type="http://schemas.openxmlformats.org/officeDocument/2006/relationships/customXml" Target="../ink/ink16.xml"/><Relationship Id="rId9" Type="http://schemas.openxmlformats.org/officeDocument/2006/relationships/image" Target="../media/image26.png"/><Relationship Id="rId14" Type="http://schemas.openxmlformats.org/officeDocument/2006/relationships/customXml" Target="../ink/ink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customXml" Target="../ink/ink2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5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0.xml"/><Relationship Id="rId5" Type="http://schemas.openxmlformats.org/officeDocument/2006/relationships/image" Target="../media/image39.png"/><Relationship Id="rId4" Type="http://schemas.openxmlformats.org/officeDocument/2006/relationships/customXml" Target="../ink/ink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usiness.yelp.com/data/resources/open-datase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D77E-D17D-2209-9E32-BD7A70075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056FF-76A9-DDDD-0E8C-9B5C1E2BC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F5299-AB27-21F2-7051-75CDD9E1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8288000" cy="10259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057C88-45B6-D6B9-78DD-D56098198AB2}"/>
              </a:ext>
            </a:extLst>
          </p:cNvPr>
          <p:cNvSpPr/>
          <p:nvPr/>
        </p:nvSpPr>
        <p:spPr>
          <a:xfrm>
            <a:off x="0" y="-27882"/>
            <a:ext cx="18288000" cy="10287000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011D7-9A06-07EA-BD82-380C1A1B9A09}"/>
              </a:ext>
            </a:extLst>
          </p:cNvPr>
          <p:cNvSpPr txBox="1"/>
          <p:nvPr/>
        </p:nvSpPr>
        <p:spPr>
          <a:xfrm>
            <a:off x="768927" y="2564367"/>
            <a:ext cx="1444336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increase the efficiency of pushing reviews on yelp?</a:t>
            </a:r>
          </a:p>
          <a:p>
            <a:endParaRPr kumimoji="1" lang="en-US" altLang="zh-CN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kumimoji="1" lang="en-US" altLang="zh-CN" sz="4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kumimoji="1" lang="zh-CN" altLang="en-US" sz="4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4BBCD-CAF4-7EC7-5D45-56DFFCCDB92B}"/>
              </a:ext>
            </a:extLst>
          </p:cNvPr>
          <p:cNvSpPr txBox="1"/>
          <p:nvPr/>
        </p:nvSpPr>
        <p:spPr>
          <a:xfrm>
            <a:off x="1163781" y="4243835"/>
            <a:ext cx="144433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4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——Personalized Recommendation System </a:t>
            </a:r>
          </a:p>
          <a:p>
            <a:r>
              <a:rPr kumimoji="1" lang="en-US" altLang="zh-CN" sz="4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application on reviews</a:t>
            </a:r>
            <a:endParaRPr kumimoji="1" lang="zh-CN" altLang="en-US" sz="4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3D7F3-8D03-08AC-3638-7582A38F3088}"/>
              </a:ext>
            </a:extLst>
          </p:cNvPr>
          <p:cNvSpPr txBox="1"/>
          <p:nvPr/>
        </p:nvSpPr>
        <p:spPr>
          <a:xfrm>
            <a:off x="7211290" y="9180942"/>
            <a:ext cx="116378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700" dirty="0">
                <a:solidFill>
                  <a:schemeClr val="bg1"/>
                </a:solidFill>
              </a:rPr>
              <a:t>Team10: </a:t>
            </a:r>
            <a:r>
              <a:rPr lang="en-US" sz="2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Aryan Sehgal, Barrett Ratzlaff, </a:t>
            </a:r>
            <a:r>
              <a:rPr lang="en-US" sz="2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Manyi</a:t>
            </a:r>
            <a:r>
              <a:rPr lang="en-US" sz="2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Hong, Shreya Lodha</a:t>
            </a:r>
            <a:r>
              <a:rPr kumimoji="1" lang="en-US" altLang="zh-CN" sz="2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zh-CN" altLang="en-US" sz="2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8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7422035-920F-852D-B17C-A17EC9D33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ular bar with white text&#10;&#10;AI-generated content may be incorrect.">
            <a:extLst>
              <a:ext uri="{FF2B5EF4-FFF2-40B4-BE49-F238E27FC236}">
                <a16:creationId xmlns:a16="http://schemas.microsoft.com/office/drawing/2014/main" id="{BBE9C647-2012-916D-6B4E-E268E6285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3" y="1551680"/>
            <a:ext cx="10656761" cy="6001642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00BA93B-C92B-2D2E-19F5-5F3A313EC80D}"/>
              </a:ext>
            </a:extLst>
          </p:cNvPr>
          <p:cNvSpPr/>
          <p:nvPr/>
        </p:nvSpPr>
        <p:spPr>
          <a:xfrm>
            <a:off x="174200" y="190500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2A57A20F-4B77-ECAD-21F5-D60D2457C007}"/>
              </a:ext>
            </a:extLst>
          </p:cNvPr>
          <p:cNvGrpSpPr/>
          <p:nvPr/>
        </p:nvGrpSpPr>
        <p:grpSpPr>
          <a:xfrm>
            <a:off x="505944" y="380652"/>
            <a:ext cx="17276111" cy="1106048"/>
            <a:chOff x="630618" y="1452067"/>
            <a:chExt cx="7533251" cy="676402"/>
          </a:xfrm>
        </p:grpSpPr>
        <p:sp>
          <p:nvSpPr>
            <p:cNvPr id="35" name="矩形 7">
              <a:extLst>
                <a:ext uri="{FF2B5EF4-FFF2-40B4-BE49-F238E27FC236}">
                  <a16:creationId xmlns:a16="http://schemas.microsoft.com/office/drawing/2014/main" id="{B5B53BFC-03A8-E4E7-518D-DA0828533DAB}"/>
                </a:ext>
              </a:extLst>
            </p:cNvPr>
            <p:cNvSpPr/>
            <p:nvPr/>
          </p:nvSpPr>
          <p:spPr>
            <a:xfrm>
              <a:off x="630618" y="1452067"/>
              <a:ext cx="1231652" cy="67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Pre-processing data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BE9C5EAD-157A-8D19-76F4-D0AAB3BDAA67}"/>
                </a:ext>
              </a:extLst>
            </p:cNvPr>
            <p:cNvSpPr/>
            <p:nvPr/>
          </p:nvSpPr>
          <p:spPr>
            <a:xfrm>
              <a:off x="2131225" y="1452067"/>
              <a:ext cx="1393902" cy="6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Text Mining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9">
              <a:extLst>
                <a:ext uri="{FF2B5EF4-FFF2-40B4-BE49-F238E27FC236}">
                  <a16:creationId xmlns:a16="http://schemas.microsoft.com/office/drawing/2014/main" id="{7466DA24-8AA6-17C2-FF2B-C064CFEEE7CB}"/>
                </a:ext>
              </a:extLst>
            </p:cNvPr>
            <p:cNvSpPr/>
            <p:nvPr/>
          </p:nvSpPr>
          <p:spPr>
            <a:xfrm>
              <a:off x="3761409" y="1454006"/>
              <a:ext cx="1398848" cy="674463"/>
            </a:xfrm>
            <a:prstGeom prst="rect">
              <a:avLst/>
            </a:prstGeom>
            <a:solidFill>
              <a:srgbClr val="FE41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 Topic Modeling</a:t>
              </a:r>
              <a:endPara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9F59EA58-427E-6926-DF1C-DCAF3EDD32DA}"/>
                </a:ext>
              </a:extLst>
            </p:cNvPr>
            <p:cNvSpPr/>
            <p:nvPr/>
          </p:nvSpPr>
          <p:spPr>
            <a:xfrm>
              <a:off x="5430411" y="1453035"/>
              <a:ext cx="1231652" cy="674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Sentiment Analysis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1">
              <a:extLst>
                <a:ext uri="{FF2B5EF4-FFF2-40B4-BE49-F238E27FC236}">
                  <a16:creationId xmlns:a16="http://schemas.microsoft.com/office/drawing/2014/main" id="{31063826-DC3A-2C77-299C-C1CA94C6D7F0}"/>
                </a:ext>
              </a:extLst>
            </p:cNvPr>
            <p:cNvSpPr/>
            <p:nvPr/>
          </p:nvSpPr>
          <p:spPr>
            <a:xfrm>
              <a:off x="6932217" y="1453035"/>
              <a:ext cx="1231652" cy="6744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 Personalized Recommendation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12">
              <a:extLst>
                <a:ext uri="{FF2B5EF4-FFF2-40B4-BE49-F238E27FC236}">
                  <a16:creationId xmlns:a16="http://schemas.microsoft.com/office/drawing/2014/main" id="{628428EC-874C-C869-6656-CC8D19342D3F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1862270" y="1789297"/>
              <a:ext cx="268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13">
              <a:extLst>
                <a:ext uri="{FF2B5EF4-FFF2-40B4-BE49-F238E27FC236}">
                  <a16:creationId xmlns:a16="http://schemas.microsoft.com/office/drawing/2014/main" id="{F749E008-7050-C970-870F-A5322624531B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3525127" y="1789297"/>
              <a:ext cx="236282" cy="1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14">
              <a:extLst>
                <a:ext uri="{FF2B5EF4-FFF2-40B4-BE49-F238E27FC236}">
                  <a16:creationId xmlns:a16="http://schemas.microsoft.com/office/drawing/2014/main" id="{6141AAF0-5053-1042-BC1D-5A3BF147A582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160257" y="1790267"/>
              <a:ext cx="270154" cy="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15">
              <a:extLst>
                <a:ext uri="{FF2B5EF4-FFF2-40B4-BE49-F238E27FC236}">
                  <a16:creationId xmlns:a16="http://schemas.microsoft.com/office/drawing/2014/main" id="{2A7AC35A-CEE2-7F82-4DFB-63D93F17C2B5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6662063" y="1790267"/>
              <a:ext cx="2701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FBAD9C-CB30-866B-C7CD-6CF8D33FC0C9}"/>
              </a:ext>
            </a:extLst>
          </p:cNvPr>
          <p:cNvSpPr txBox="1"/>
          <p:nvPr/>
        </p:nvSpPr>
        <p:spPr>
          <a:xfrm>
            <a:off x="381462" y="7660630"/>
            <a:ext cx="175250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800" dirty="0"/>
              <a:t>When applying LDA (pictured left), a problem we ran into is the distribution of topics amongst our bodies of reviews.</a:t>
            </a:r>
          </a:p>
          <a:p>
            <a:pPr marL="342900" indent="-342900">
              <a:buFontTx/>
              <a:buChar char="-"/>
            </a:pPr>
            <a:endParaRPr lang="en-US" sz="2800" dirty="0"/>
          </a:p>
          <a:p>
            <a:pPr marL="342900" indent="-342900">
              <a:buFontTx/>
              <a:buChar char="-"/>
            </a:pPr>
            <a:r>
              <a:rPr lang="en-US" sz="2800" dirty="0"/>
              <a:t>There was also difficulty interpreting the topics that LDA determined.</a:t>
            </a:r>
          </a:p>
          <a:p>
            <a:pPr marL="342900" indent="-342900">
              <a:buFontTx/>
              <a:buChar char="-"/>
            </a:pPr>
            <a:endParaRPr lang="en-US" sz="2800" dirty="0"/>
          </a:p>
          <a:p>
            <a:pPr marL="342900" indent="-342900">
              <a:buFontTx/>
              <a:buChar char="-"/>
            </a:pPr>
            <a:r>
              <a:rPr lang="en-US" sz="2800" dirty="0"/>
              <a:t>It was at this point that we pivoted to NMF (pictured right), which had more success in setting topics.</a:t>
            </a:r>
          </a:p>
        </p:txBody>
      </p:sp>
      <p:pic>
        <p:nvPicPr>
          <p:cNvPr id="6" name="Picture 5" descr="A graph of blue rectangular bars&#10;&#10;AI-generated content may be incorrect.">
            <a:extLst>
              <a:ext uri="{FF2B5EF4-FFF2-40B4-BE49-F238E27FC236}">
                <a16:creationId xmlns:a16="http://schemas.microsoft.com/office/drawing/2014/main" id="{8C39C05C-3359-3618-CA72-F46DD00E5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257" y="1796361"/>
            <a:ext cx="8680580" cy="555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0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925EF089-E77F-C7A1-1A72-2483E5A29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06004B0-5127-7A7F-381B-7E560AEE31E3}"/>
              </a:ext>
            </a:extLst>
          </p:cNvPr>
          <p:cNvSpPr/>
          <p:nvPr/>
        </p:nvSpPr>
        <p:spPr>
          <a:xfrm>
            <a:off x="174200" y="190500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53DBD67B-26A3-2ABD-2CE5-0D6CD9C801BF}"/>
              </a:ext>
            </a:extLst>
          </p:cNvPr>
          <p:cNvGrpSpPr/>
          <p:nvPr/>
        </p:nvGrpSpPr>
        <p:grpSpPr>
          <a:xfrm>
            <a:off x="865864" y="723900"/>
            <a:ext cx="16791709" cy="1487048"/>
            <a:chOff x="630618" y="1452067"/>
            <a:chExt cx="7533251" cy="676402"/>
          </a:xfrm>
        </p:grpSpPr>
        <p:sp>
          <p:nvSpPr>
            <p:cNvPr id="35" name="矩形 7">
              <a:extLst>
                <a:ext uri="{FF2B5EF4-FFF2-40B4-BE49-F238E27FC236}">
                  <a16:creationId xmlns:a16="http://schemas.microsoft.com/office/drawing/2014/main" id="{7F5CD2F8-B893-360C-BA95-D92B0512D0F2}"/>
                </a:ext>
              </a:extLst>
            </p:cNvPr>
            <p:cNvSpPr/>
            <p:nvPr/>
          </p:nvSpPr>
          <p:spPr>
            <a:xfrm>
              <a:off x="630618" y="1452067"/>
              <a:ext cx="1231652" cy="67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Pre-processing data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6D18B486-4FEF-6BE1-5CB7-5FE02AF894C2}"/>
                </a:ext>
              </a:extLst>
            </p:cNvPr>
            <p:cNvSpPr/>
            <p:nvPr/>
          </p:nvSpPr>
          <p:spPr>
            <a:xfrm>
              <a:off x="2131225" y="1452067"/>
              <a:ext cx="1393902" cy="6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Text Mining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9">
              <a:extLst>
                <a:ext uri="{FF2B5EF4-FFF2-40B4-BE49-F238E27FC236}">
                  <a16:creationId xmlns:a16="http://schemas.microsoft.com/office/drawing/2014/main" id="{564C5468-D55F-73A1-E6A0-6B4B3A432770}"/>
                </a:ext>
              </a:extLst>
            </p:cNvPr>
            <p:cNvSpPr/>
            <p:nvPr/>
          </p:nvSpPr>
          <p:spPr>
            <a:xfrm>
              <a:off x="3761409" y="1454006"/>
              <a:ext cx="1398848" cy="674463"/>
            </a:xfrm>
            <a:prstGeom prst="rect">
              <a:avLst/>
            </a:prstGeom>
            <a:solidFill>
              <a:srgbClr val="FE41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 Topic Modeling</a:t>
              </a:r>
              <a:endPara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BA6EBDBC-B735-29B3-CBAB-0F6EBAB37F25}"/>
                </a:ext>
              </a:extLst>
            </p:cNvPr>
            <p:cNvSpPr/>
            <p:nvPr/>
          </p:nvSpPr>
          <p:spPr>
            <a:xfrm>
              <a:off x="5430411" y="1453035"/>
              <a:ext cx="1231652" cy="674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Sentiment Analysis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1">
              <a:extLst>
                <a:ext uri="{FF2B5EF4-FFF2-40B4-BE49-F238E27FC236}">
                  <a16:creationId xmlns:a16="http://schemas.microsoft.com/office/drawing/2014/main" id="{6E373F96-84AC-BAF0-5420-9FCA786EEA11}"/>
                </a:ext>
              </a:extLst>
            </p:cNvPr>
            <p:cNvSpPr/>
            <p:nvPr/>
          </p:nvSpPr>
          <p:spPr>
            <a:xfrm>
              <a:off x="6932217" y="1453035"/>
              <a:ext cx="1231652" cy="6744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 Personalized Recommendation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12">
              <a:extLst>
                <a:ext uri="{FF2B5EF4-FFF2-40B4-BE49-F238E27FC236}">
                  <a16:creationId xmlns:a16="http://schemas.microsoft.com/office/drawing/2014/main" id="{630DBE28-1FDF-C353-13F2-5BDCFBA756C3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1862270" y="1789297"/>
              <a:ext cx="268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13">
              <a:extLst>
                <a:ext uri="{FF2B5EF4-FFF2-40B4-BE49-F238E27FC236}">
                  <a16:creationId xmlns:a16="http://schemas.microsoft.com/office/drawing/2014/main" id="{2288BFF3-E1DD-CC92-FA7E-0F64F7F532A7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3525127" y="1789297"/>
              <a:ext cx="236282" cy="1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14">
              <a:extLst>
                <a:ext uri="{FF2B5EF4-FFF2-40B4-BE49-F238E27FC236}">
                  <a16:creationId xmlns:a16="http://schemas.microsoft.com/office/drawing/2014/main" id="{0EAAC28B-5F6F-BF9C-C1AA-7C8760E49054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160257" y="1790267"/>
              <a:ext cx="270154" cy="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15">
              <a:extLst>
                <a:ext uri="{FF2B5EF4-FFF2-40B4-BE49-F238E27FC236}">
                  <a16:creationId xmlns:a16="http://schemas.microsoft.com/office/drawing/2014/main" id="{5B99A323-009A-4C91-9667-570EA4816772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6662063" y="1790267"/>
              <a:ext cx="2701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5DF25D-8CA3-089E-2D6F-B677D4CF3A66}"/>
              </a:ext>
            </a:extLst>
          </p:cNvPr>
          <p:cNvSpPr txBox="1"/>
          <p:nvPr/>
        </p:nvSpPr>
        <p:spPr>
          <a:xfrm>
            <a:off x="11667158" y="3373785"/>
            <a:ext cx="57064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800" dirty="0"/>
              <a:t>When selecting the number of topics to categorize, we wanted to balance minimizing reconstruction error and a practical number of categories for a group of reviews.</a:t>
            </a:r>
          </a:p>
          <a:p>
            <a:pPr marL="342900" indent="-342900">
              <a:buFontTx/>
              <a:buChar char="-"/>
            </a:pPr>
            <a:endParaRPr lang="en-US" sz="2800" dirty="0"/>
          </a:p>
          <a:p>
            <a:pPr marL="342900" indent="-342900">
              <a:buFontTx/>
              <a:buChar char="-"/>
            </a:pPr>
            <a:r>
              <a:rPr lang="en-US" sz="2800" dirty="0"/>
              <a:t>We settled on four since the difference in reconstruction error seems small between categories.</a:t>
            </a:r>
          </a:p>
        </p:txBody>
      </p:sp>
      <p:pic>
        <p:nvPicPr>
          <p:cNvPr id="4" name="Picture 3" descr="A line graph with blue dots&#10;&#10;AI-generated content may be incorrect.">
            <a:extLst>
              <a:ext uri="{FF2B5EF4-FFF2-40B4-BE49-F238E27FC236}">
                <a16:creationId xmlns:a16="http://schemas.microsoft.com/office/drawing/2014/main" id="{05AA52D5-1E1C-9CFE-D1EA-24D1034A2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2" y="2740079"/>
            <a:ext cx="10566137" cy="68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8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38ADD9DF-AC50-E3D5-E5DC-69FA2960C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C1407A-E84E-9509-EFC6-92A7886BBA31}"/>
              </a:ext>
            </a:extLst>
          </p:cNvPr>
          <p:cNvSpPr/>
          <p:nvPr/>
        </p:nvSpPr>
        <p:spPr>
          <a:xfrm>
            <a:off x="174200" y="190500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03430F89-EF4E-66F2-AC6F-E9BE6BA6A2DF}"/>
              </a:ext>
            </a:extLst>
          </p:cNvPr>
          <p:cNvGrpSpPr/>
          <p:nvPr/>
        </p:nvGrpSpPr>
        <p:grpSpPr>
          <a:xfrm>
            <a:off x="865864" y="723900"/>
            <a:ext cx="16791709" cy="963565"/>
            <a:chOff x="630618" y="1452067"/>
            <a:chExt cx="7533251" cy="676402"/>
          </a:xfrm>
        </p:grpSpPr>
        <p:sp>
          <p:nvSpPr>
            <p:cNvPr id="35" name="矩形 7">
              <a:extLst>
                <a:ext uri="{FF2B5EF4-FFF2-40B4-BE49-F238E27FC236}">
                  <a16:creationId xmlns:a16="http://schemas.microsoft.com/office/drawing/2014/main" id="{69943869-3093-F20A-4FC1-9F0F98755D85}"/>
                </a:ext>
              </a:extLst>
            </p:cNvPr>
            <p:cNvSpPr/>
            <p:nvPr/>
          </p:nvSpPr>
          <p:spPr>
            <a:xfrm>
              <a:off x="630618" y="1452067"/>
              <a:ext cx="1231652" cy="67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Pre-processing data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38712F9C-F7FF-B652-E662-3BF3181A0DFF}"/>
                </a:ext>
              </a:extLst>
            </p:cNvPr>
            <p:cNvSpPr/>
            <p:nvPr/>
          </p:nvSpPr>
          <p:spPr>
            <a:xfrm>
              <a:off x="2131225" y="1452067"/>
              <a:ext cx="1393902" cy="6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Text Mining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9">
              <a:extLst>
                <a:ext uri="{FF2B5EF4-FFF2-40B4-BE49-F238E27FC236}">
                  <a16:creationId xmlns:a16="http://schemas.microsoft.com/office/drawing/2014/main" id="{A5C35AC6-D2EF-A47E-345B-7B266589C405}"/>
                </a:ext>
              </a:extLst>
            </p:cNvPr>
            <p:cNvSpPr/>
            <p:nvPr/>
          </p:nvSpPr>
          <p:spPr>
            <a:xfrm>
              <a:off x="3761409" y="1454006"/>
              <a:ext cx="1398848" cy="674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 Topic Modeling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8B2AC0F8-41E7-1B0D-834C-81A14FD63F0D}"/>
                </a:ext>
              </a:extLst>
            </p:cNvPr>
            <p:cNvSpPr/>
            <p:nvPr/>
          </p:nvSpPr>
          <p:spPr>
            <a:xfrm>
              <a:off x="5430411" y="1453035"/>
              <a:ext cx="1231652" cy="674463"/>
            </a:xfrm>
            <a:prstGeom prst="rect">
              <a:avLst/>
            </a:prstGeom>
            <a:solidFill>
              <a:srgbClr val="FE413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Sentiment Analysis</a:t>
              </a:r>
              <a:endPara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1">
              <a:extLst>
                <a:ext uri="{FF2B5EF4-FFF2-40B4-BE49-F238E27FC236}">
                  <a16:creationId xmlns:a16="http://schemas.microsoft.com/office/drawing/2014/main" id="{04D03102-A245-1942-F781-6FD16B1EC1D7}"/>
                </a:ext>
              </a:extLst>
            </p:cNvPr>
            <p:cNvSpPr/>
            <p:nvPr/>
          </p:nvSpPr>
          <p:spPr>
            <a:xfrm>
              <a:off x="6932217" y="1453035"/>
              <a:ext cx="1231652" cy="6744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 Personalized Recommendation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12">
              <a:extLst>
                <a:ext uri="{FF2B5EF4-FFF2-40B4-BE49-F238E27FC236}">
                  <a16:creationId xmlns:a16="http://schemas.microsoft.com/office/drawing/2014/main" id="{1388530B-18AB-0015-9A96-0F4BAE73578F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1862270" y="1789297"/>
              <a:ext cx="268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13">
              <a:extLst>
                <a:ext uri="{FF2B5EF4-FFF2-40B4-BE49-F238E27FC236}">
                  <a16:creationId xmlns:a16="http://schemas.microsoft.com/office/drawing/2014/main" id="{2097D317-94EB-099F-5CF9-DBEB2302E528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3525127" y="1789297"/>
              <a:ext cx="236282" cy="1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14">
              <a:extLst>
                <a:ext uri="{FF2B5EF4-FFF2-40B4-BE49-F238E27FC236}">
                  <a16:creationId xmlns:a16="http://schemas.microsoft.com/office/drawing/2014/main" id="{66D8C32F-6828-84FB-7AEF-AC685E24E6FA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160257" y="1790267"/>
              <a:ext cx="270154" cy="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15">
              <a:extLst>
                <a:ext uri="{FF2B5EF4-FFF2-40B4-BE49-F238E27FC236}">
                  <a16:creationId xmlns:a16="http://schemas.microsoft.com/office/drawing/2014/main" id="{E9464805-FDD4-F1CE-9B96-0DB9C506D80E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6662063" y="1790267"/>
              <a:ext cx="2701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9DE50BDA-3FAA-5EF1-1D82-36FF92630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2336"/>
            <a:ext cx="14087269" cy="7713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4146A-A80A-1D07-C7B2-62D44932AECA}"/>
              </a:ext>
            </a:extLst>
          </p:cNvPr>
          <p:cNvSpPr txBox="1"/>
          <p:nvPr/>
        </p:nvSpPr>
        <p:spPr>
          <a:xfrm>
            <a:off x="14087269" y="3292572"/>
            <a:ext cx="389593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800" dirty="0"/>
              <a:t>Our sentiment analysis process reflects the distribution of star reviews in our dataset.</a:t>
            </a:r>
          </a:p>
          <a:p>
            <a:pPr marL="342900" indent="-342900">
              <a:buFontTx/>
              <a:buChar char="-"/>
            </a:pPr>
            <a:endParaRPr lang="en-US" sz="2800" dirty="0"/>
          </a:p>
          <a:p>
            <a:pPr marL="342900" indent="-342900">
              <a:buFontTx/>
              <a:buChar char="-"/>
            </a:pPr>
            <a:r>
              <a:rPr lang="en-US" sz="2800" dirty="0"/>
              <a:t>To make our process more straightforward, we eliminated contradictory reviews (a positive review with &lt; 3 stars, or vice versa).</a:t>
            </a:r>
          </a:p>
        </p:txBody>
      </p:sp>
    </p:spTree>
    <p:extLst>
      <p:ext uri="{BB962C8B-B14F-4D97-AF65-F5344CB8AC3E}">
        <p14:creationId xmlns:p14="http://schemas.microsoft.com/office/powerpoint/2010/main" val="424321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05205E8-335C-AC18-2015-EDC5A5E87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CFEC58B-AE6D-266F-D88B-2A519083AD73}"/>
              </a:ext>
            </a:extLst>
          </p:cNvPr>
          <p:cNvSpPr/>
          <p:nvPr/>
        </p:nvSpPr>
        <p:spPr>
          <a:xfrm>
            <a:off x="174200" y="190500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33AF1569-5449-A28D-33D4-9316974CDE42}"/>
              </a:ext>
            </a:extLst>
          </p:cNvPr>
          <p:cNvGrpSpPr/>
          <p:nvPr/>
        </p:nvGrpSpPr>
        <p:grpSpPr>
          <a:xfrm>
            <a:off x="865864" y="723900"/>
            <a:ext cx="16791709" cy="1487048"/>
            <a:chOff x="630618" y="1452067"/>
            <a:chExt cx="7533251" cy="676402"/>
          </a:xfrm>
        </p:grpSpPr>
        <p:sp>
          <p:nvSpPr>
            <p:cNvPr id="35" name="矩形 7">
              <a:extLst>
                <a:ext uri="{FF2B5EF4-FFF2-40B4-BE49-F238E27FC236}">
                  <a16:creationId xmlns:a16="http://schemas.microsoft.com/office/drawing/2014/main" id="{67B2A3B0-7482-F9D2-911F-1CE5D3D0C875}"/>
                </a:ext>
              </a:extLst>
            </p:cNvPr>
            <p:cNvSpPr/>
            <p:nvPr/>
          </p:nvSpPr>
          <p:spPr>
            <a:xfrm>
              <a:off x="630618" y="1452067"/>
              <a:ext cx="1231652" cy="67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Pre-processing data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2C176904-CFB3-051F-F16D-4BBB35E1CADF}"/>
                </a:ext>
              </a:extLst>
            </p:cNvPr>
            <p:cNvSpPr/>
            <p:nvPr/>
          </p:nvSpPr>
          <p:spPr>
            <a:xfrm>
              <a:off x="2131225" y="1452067"/>
              <a:ext cx="1393902" cy="6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Text Mining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9">
              <a:extLst>
                <a:ext uri="{FF2B5EF4-FFF2-40B4-BE49-F238E27FC236}">
                  <a16:creationId xmlns:a16="http://schemas.microsoft.com/office/drawing/2014/main" id="{7426A620-1E79-433C-5202-764F189DE601}"/>
                </a:ext>
              </a:extLst>
            </p:cNvPr>
            <p:cNvSpPr/>
            <p:nvPr/>
          </p:nvSpPr>
          <p:spPr>
            <a:xfrm>
              <a:off x="3761409" y="1454006"/>
              <a:ext cx="1398848" cy="674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 Topic Modeling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0E6C6E76-ACDA-5C4E-7C57-ED87A916C69F}"/>
                </a:ext>
              </a:extLst>
            </p:cNvPr>
            <p:cNvSpPr/>
            <p:nvPr/>
          </p:nvSpPr>
          <p:spPr>
            <a:xfrm>
              <a:off x="5430411" y="1453035"/>
              <a:ext cx="1231652" cy="674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Sentiment Analysis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1">
              <a:extLst>
                <a:ext uri="{FF2B5EF4-FFF2-40B4-BE49-F238E27FC236}">
                  <a16:creationId xmlns:a16="http://schemas.microsoft.com/office/drawing/2014/main" id="{1EE82448-01BF-1507-C8E3-4A3407D0EA33}"/>
                </a:ext>
              </a:extLst>
            </p:cNvPr>
            <p:cNvSpPr/>
            <p:nvPr/>
          </p:nvSpPr>
          <p:spPr>
            <a:xfrm>
              <a:off x="6932217" y="1453035"/>
              <a:ext cx="1231652" cy="674464"/>
            </a:xfrm>
            <a:prstGeom prst="rect">
              <a:avLst/>
            </a:prstGeom>
            <a:solidFill>
              <a:srgbClr val="FE41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 Personalized Recommendation</a:t>
              </a:r>
              <a:endPara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12">
              <a:extLst>
                <a:ext uri="{FF2B5EF4-FFF2-40B4-BE49-F238E27FC236}">
                  <a16:creationId xmlns:a16="http://schemas.microsoft.com/office/drawing/2014/main" id="{7ACE574B-4F94-2C70-1D5E-2A84F9BA7C5A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1862270" y="1789297"/>
              <a:ext cx="268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13">
              <a:extLst>
                <a:ext uri="{FF2B5EF4-FFF2-40B4-BE49-F238E27FC236}">
                  <a16:creationId xmlns:a16="http://schemas.microsoft.com/office/drawing/2014/main" id="{7227969A-4370-6D1E-42B3-013E96B40353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3525127" y="1789297"/>
              <a:ext cx="236282" cy="1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14">
              <a:extLst>
                <a:ext uri="{FF2B5EF4-FFF2-40B4-BE49-F238E27FC236}">
                  <a16:creationId xmlns:a16="http://schemas.microsoft.com/office/drawing/2014/main" id="{517D3B7A-2C22-F96D-6417-84F88398D9D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160257" y="1790267"/>
              <a:ext cx="270154" cy="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15">
              <a:extLst>
                <a:ext uri="{FF2B5EF4-FFF2-40B4-BE49-F238E27FC236}">
                  <a16:creationId xmlns:a16="http://schemas.microsoft.com/office/drawing/2014/main" id="{9402745D-6F0F-7100-C8C2-0AE0F58756A8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6662063" y="1790267"/>
              <a:ext cx="2701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8D7794-BF3E-FD01-6EF2-DB9C2ADEA02A}"/>
              </a:ext>
            </a:extLst>
          </p:cNvPr>
          <p:cNvSpPr txBox="1"/>
          <p:nvPr/>
        </p:nvSpPr>
        <p:spPr>
          <a:xfrm>
            <a:off x="1925362" y="3314700"/>
            <a:ext cx="1354323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/>
              <a:t>Lastly, we synthesized our process into a function that can be applied at a business scale to present a relevant review.</a:t>
            </a:r>
          </a:p>
          <a:p>
            <a:pPr marL="342900" indent="-342900">
              <a:buFontTx/>
              <a:buChar char="-"/>
            </a:pPr>
            <a:endParaRPr lang="en-US" sz="3600" dirty="0"/>
          </a:p>
          <a:p>
            <a:pPr marL="342900" indent="-342900">
              <a:buFontTx/>
              <a:buChar char="-"/>
            </a:pPr>
            <a:r>
              <a:rPr lang="en-US" sz="3600" dirty="0"/>
              <a:t>The above process represents the steps of the functions.</a:t>
            </a:r>
          </a:p>
          <a:p>
            <a:pPr marL="342900" indent="-342900">
              <a:buFontTx/>
              <a:buChar char="-"/>
            </a:pPr>
            <a:endParaRPr lang="en-US" sz="3600" dirty="0"/>
          </a:p>
          <a:p>
            <a:pPr marL="342900" indent="-342900">
              <a:buFontTx/>
              <a:buChar char="-"/>
            </a:pPr>
            <a:r>
              <a:rPr lang="en-US" sz="3600" dirty="0"/>
              <a:t>The relevant review results were mixed.</a:t>
            </a:r>
          </a:p>
          <a:p>
            <a:pPr marL="800100" lvl="1" indent="-342900">
              <a:buFontTx/>
              <a:buChar char="-"/>
            </a:pPr>
            <a:r>
              <a:rPr lang="en-US" sz="3600" dirty="0"/>
              <a:t>Could perhaps be improved by adjusting our vectorization method to embeddings via Word2Vec.</a:t>
            </a:r>
          </a:p>
          <a:p>
            <a:pPr marL="800100" lvl="1" indent="-342900">
              <a:buFontTx/>
              <a:buChar char="-"/>
            </a:pPr>
            <a:endParaRPr lang="en-US" sz="3600" dirty="0"/>
          </a:p>
          <a:p>
            <a:pPr marL="342900" indent="-342900">
              <a:buFontTx/>
              <a:buChar char="-"/>
            </a:pPr>
            <a:r>
              <a:rPr lang="en-US" sz="3600" dirty="0"/>
              <a:t>The following slides show the function in action for a café, a tattoo parlor, and a casino hotel.</a:t>
            </a:r>
          </a:p>
        </p:txBody>
      </p:sp>
    </p:spTree>
    <p:extLst>
      <p:ext uri="{BB962C8B-B14F-4D97-AF65-F5344CB8AC3E}">
        <p14:creationId xmlns:p14="http://schemas.microsoft.com/office/powerpoint/2010/main" val="3420662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9266041E-00E8-8AED-AA80-358E1A3ED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0AB8CEA-C056-8A87-C083-3996C698CD0C}"/>
              </a:ext>
            </a:extLst>
          </p:cNvPr>
          <p:cNvSpPr/>
          <p:nvPr/>
        </p:nvSpPr>
        <p:spPr>
          <a:xfrm>
            <a:off x="174200" y="190500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11D700A4-BB26-D46D-B1B9-F5DD33E0D387}"/>
              </a:ext>
            </a:extLst>
          </p:cNvPr>
          <p:cNvGrpSpPr/>
          <p:nvPr/>
        </p:nvGrpSpPr>
        <p:grpSpPr>
          <a:xfrm>
            <a:off x="748145" y="244922"/>
            <a:ext cx="16791709" cy="963565"/>
            <a:chOff x="630618" y="1452067"/>
            <a:chExt cx="7533251" cy="676402"/>
          </a:xfrm>
        </p:grpSpPr>
        <p:sp>
          <p:nvSpPr>
            <p:cNvPr id="35" name="矩形 7">
              <a:extLst>
                <a:ext uri="{FF2B5EF4-FFF2-40B4-BE49-F238E27FC236}">
                  <a16:creationId xmlns:a16="http://schemas.microsoft.com/office/drawing/2014/main" id="{E32A26CD-724E-22BF-AC4B-085D45F48939}"/>
                </a:ext>
              </a:extLst>
            </p:cNvPr>
            <p:cNvSpPr/>
            <p:nvPr/>
          </p:nvSpPr>
          <p:spPr>
            <a:xfrm>
              <a:off x="630618" y="1452067"/>
              <a:ext cx="1231652" cy="67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Pre-processing data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19F0A32F-E8CF-3F46-4CDD-FC9F8C10ABF9}"/>
                </a:ext>
              </a:extLst>
            </p:cNvPr>
            <p:cNvSpPr/>
            <p:nvPr/>
          </p:nvSpPr>
          <p:spPr>
            <a:xfrm>
              <a:off x="2131225" y="1452067"/>
              <a:ext cx="1393902" cy="6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Text Mining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9">
              <a:extLst>
                <a:ext uri="{FF2B5EF4-FFF2-40B4-BE49-F238E27FC236}">
                  <a16:creationId xmlns:a16="http://schemas.microsoft.com/office/drawing/2014/main" id="{409E7847-92B8-534C-D635-FF3D822F76BB}"/>
                </a:ext>
              </a:extLst>
            </p:cNvPr>
            <p:cNvSpPr/>
            <p:nvPr/>
          </p:nvSpPr>
          <p:spPr>
            <a:xfrm>
              <a:off x="3761409" y="1454006"/>
              <a:ext cx="1398848" cy="674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 Topic Modeling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191CF79A-FBAD-3CB2-96B6-449E11E7C778}"/>
                </a:ext>
              </a:extLst>
            </p:cNvPr>
            <p:cNvSpPr/>
            <p:nvPr/>
          </p:nvSpPr>
          <p:spPr>
            <a:xfrm>
              <a:off x="5430411" y="1453035"/>
              <a:ext cx="1231652" cy="674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Sentiment Analysis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1">
              <a:extLst>
                <a:ext uri="{FF2B5EF4-FFF2-40B4-BE49-F238E27FC236}">
                  <a16:creationId xmlns:a16="http://schemas.microsoft.com/office/drawing/2014/main" id="{767F112C-0BC0-921A-0B9C-3E137AAD8DC9}"/>
                </a:ext>
              </a:extLst>
            </p:cNvPr>
            <p:cNvSpPr/>
            <p:nvPr/>
          </p:nvSpPr>
          <p:spPr>
            <a:xfrm>
              <a:off x="6932217" y="1453035"/>
              <a:ext cx="1231652" cy="674464"/>
            </a:xfrm>
            <a:prstGeom prst="rect">
              <a:avLst/>
            </a:prstGeom>
            <a:solidFill>
              <a:srgbClr val="FE41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 Personalized Recommendation</a:t>
              </a:r>
              <a:endPara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12">
              <a:extLst>
                <a:ext uri="{FF2B5EF4-FFF2-40B4-BE49-F238E27FC236}">
                  <a16:creationId xmlns:a16="http://schemas.microsoft.com/office/drawing/2014/main" id="{BD34A127-11F6-4B73-3454-20C6B3CB16A0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1862270" y="1789297"/>
              <a:ext cx="268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13">
              <a:extLst>
                <a:ext uri="{FF2B5EF4-FFF2-40B4-BE49-F238E27FC236}">
                  <a16:creationId xmlns:a16="http://schemas.microsoft.com/office/drawing/2014/main" id="{41E32974-32D9-3304-0FDF-589E4E4D0CFC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3525127" y="1789297"/>
              <a:ext cx="236282" cy="1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14">
              <a:extLst>
                <a:ext uri="{FF2B5EF4-FFF2-40B4-BE49-F238E27FC236}">
                  <a16:creationId xmlns:a16="http://schemas.microsoft.com/office/drawing/2014/main" id="{22DF966C-4F41-2918-6061-5B7242AFAF14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160257" y="1790267"/>
              <a:ext cx="270154" cy="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15">
              <a:extLst>
                <a:ext uri="{FF2B5EF4-FFF2-40B4-BE49-F238E27FC236}">
                  <a16:creationId xmlns:a16="http://schemas.microsoft.com/office/drawing/2014/main" id="{65C2FFF4-06F6-862A-5BA0-CED26DB4A231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6662063" y="1790267"/>
              <a:ext cx="2701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D504E4-EB37-32C1-BA71-3ECD66B5A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9"/>
          <a:stretch/>
        </p:blipFill>
        <p:spPr>
          <a:xfrm>
            <a:off x="680167" y="3324994"/>
            <a:ext cx="16927666" cy="47030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7C799D-C8D1-3F9F-D630-D6C2EC127081}"/>
                  </a:ext>
                </a:extLst>
              </p14:cNvPr>
              <p14:cNvContentPartPr/>
              <p14:nvPr/>
            </p14:nvContentPartPr>
            <p14:xfrm>
              <a:off x="9317407" y="4076700"/>
              <a:ext cx="1828447" cy="4571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7C799D-C8D1-3F9F-D630-D6C2EC1270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11287" y="4070532"/>
                <a:ext cx="1840687" cy="5805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820A122-2B65-CBB7-6322-27BB78C7E6BC}"/>
              </a:ext>
            </a:extLst>
          </p:cNvPr>
          <p:cNvSpPr txBox="1"/>
          <p:nvPr/>
        </p:nvSpPr>
        <p:spPr>
          <a:xfrm>
            <a:off x="7400260" y="2126512"/>
            <a:ext cx="3881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Café demonstration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D5CDB2-6664-C536-B76B-F85F172B9F5D}"/>
                  </a:ext>
                </a:extLst>
              </p14:cNvPr>
              <p14:cNvContentPartPr/>
              <p14:nvPr/>
            </p14:nvContentPartPr>
            <p14:xfrm>
              <a:off x="13933557" y="7174649"/>
              <a:ext cx="253260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D5CDB2-6664-C536-B76B-F85F172B9F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79917" y="7066649"/>
                <a:ext cx="2640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3B2FCD3-EE01-9AE4-48AB-217981058A39}"/>
                  </a:ext>
                </a:extLst>
              </p14:cNvPr>
              <p14:cNvContentPartPr/>
              <p14:nvPr/>
            </p14:nvContentPartPr>
            <p14:xfrm>
              <a:off x="15453837" y="7488929"/>
              <a:ext cx="1730160" cy="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3B2FCD3-EE01-9AE4-48AB-217981058A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00197" y="7381289"/>
                <a:ext cx="183780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11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999883CC-CED2-F9A0-9BA4-F75336C5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A21353C-40CA-08A3-DB23-A0B62F1BABE2}"/>
              </a:ext>
            </a:extLst>
          </p:cNvPr>
          <p:cNvSpPr/>
          <p:nvPr/>
        </p:nvSpPr>
        <p:spPr>
          <a:xfrm>
            <a:off x="174200" y="190500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98BD4328-7D8B-A0B6-C417-61D564407A3E}"/>
              </a:ext>
            </a:extLst>
          </p:cNvPr>
          <p:cNvGrpSpPr/>
          <p:nvPr/>
        </p:nvGrpSpPr>
        <p:grpSpPr>
          <a:xfrm>
            <a:off x="748145" y="244922"/>
            <a:ext cx="16791709" cy="963565"/>
            <a:chOff x="630618" y="1452067"/>
            <a:chExt cx="7533251" cy="676402"/>
          </a:xfrm>
        </p:grpSpPr>
        <p:sp>
          <p:nvSpPr>
            <p:cNvPr id="35" name="矩形 7">
              <a:extLst>
                <a:ext uri="{FF2B5EF4-FFF2-40B4-BE49-F238E27FC236}">
                  <a16:creationId xmlns:a16="http://schemas.microsoft.com/office/drawing/2014/main" id="{B97C3504-7572-AEF7-9B4D-3F5355A0BC1B}"/>
                </a:ext>
              </a:extLst>
            </p:cNvPr>
            <p:cNvSpPr/>
            <p:nvPr/>
          </p:nvSpPr>
          <p:spPr>
            <a:xfrm>
              <a:off x="630618" y="1452067"/>
              <a:ext cx="1231652" cy="67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Pre-processing data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CA08E8EE-9ED7-D012-3146-8967F3DBDDFB}"/>
                </a:ext>
              </a:extLst>
            </p:cNvPr>
            <p:cNvSpPr/>
            <p:nvPr/>
          </p:nvSpPr>
          <p:spPr>
            <a:xfrm>
              <a:off x="2131225" y="1452067"/>
              <a:ext cx="1393902" cy="6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Text Mining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9">
              <a:extLst>
                <a:ext uri="{FF2B5EF4-FFF2-40B4-BE49-F238E27FC236}">
                  <a16:creationId xmlns:a16="http://schemas.microsoft.com/office/drawing/2014/main" id="{5D04D05A-8902-810A-BAFC-7B8E10016D4F}"/>
                </a:ext>
              </a:extLst>
            </p:cNvPr>
            <p:cNvSpPr/>
            <p:nvPr/>
          </p:nvSpPr>
          <p:spPr>
            <a:xfrm>
              <a:off x="3761409" y="1454006"/>
              <a:ext cx="1398848" cy="674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 Topic Modeling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CE5CD899-9F6D-291D-C851-E67773411791}"/>
                </a:ext>
              </a:extLst>
            </p:cNvPr>
            <p:cNvSpPr/>
            <p:nvPr/>
          </p:nvSpPr>
          <p:spPr>
            <a:xfrm>
              <a:off x="5430411" y="1453035"/>
              <a:ext cx="1231652" cy="674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Sentiment Analysis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1">
              <a:extLst>
                <a:ext uri="{FF2B5EF4-FFF2-40B4-BE49-F238E27FC236}">
                  <a16:creationId xmlns:a16="http://schemas.microsoft.com/office/drawing/2014/main" id="{E87D045B-674E-F80E-28E3-21922CF5720C}"/>
                </a:ext>
              </a:extLst>
            </p:cNvPr>
            <p:cNvSpPr/>
            <p:nvPr/>
          </p:nvSpPr>
          <p:spPr>
            <a:xfrm>
              <a:off x="6932217" y="1453035"/>
              <a:ext cx="1231652" cy="674464"/>
            </a:xfrm>
            <a:prstGeom prst="rect">
              <a:avLst/>
            </a:prstGeom>
            <a:solidFill>
              <a:srgbClr val="FE41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 Personalized Recommendation</a:t>
              </a:r>
              <a:endPara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12">
              <a:extLst>
                <a:ext uri="{FF2B5EF4-FFF2-40B4-BE49-F238E27FC236}">
                  <a16:creationId xmlns:a16="http://schemas.microsoft.com/office/drawing/2014/main" id="{704AE430-5BA6-8991-2D11-33FDFA4AF6CA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1862270" y="1789297"/>
              <a:ext cx="268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13">
              <a:extLst>
                <a:ext uri="{FF2B5EF4-FFF2-40B4-BE49-F238E27FC236}">
                  <a16:creationId xmlns:a16="http://schemas.microsoft.com/office/drawing/2014/main" id="{926B4C68-75B8-C48B-488C-625E5A11EB6D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3525127" y="1789297"/>
              <a:ext cx="236282" cy="1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14">
              <a:extLst>
                <a:ext uri="{FF2B5EF4-FFF2-40B4-BE49-F238E27FC236}">
                  <a16:creationId xmlns:a16="http://schemas.microsoft.com/office/drawing/2014/main" id="{7A4E5281-79B5-DEEE-BDD6-188EF8A7828F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160257" y="1790267"/>
              <a:ext cx="270154" cy="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15">
              <a:extLst>
                <a:ext uri="{FF2B5EF4-FFF2-40B4-BE49-F238E27FC236}">
                  <a16:creationId xmlns:a16="http://schemas.microsoft.com/office/drawing/2014/main" id="{AF0BC19E-C41E-2EB9-4162-0D817E1025AD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6662063" y="1790267"/>
              <a:ext cx="2701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959117-4C35-11DC-3D35-715CC782B8BF}"/>
              </a:ext>
            </a:extLst>
          </p:cNvPr>
          <p:cNvSpPr txBox="1"/>
          <p:nvPr/>
        </p:nvSpPr>
        <p:spPr>
          <a:xfrm>
            <a:off x="7344889" y="1686124"/>
            <a:ext cx="3881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Café demonstration</a:t>
            </a:r>
          </a:p>
        </p:txBody>
      </p:sp>
      <p:pic>
        <p:nvPicPr>
          <p:cNvPr id="3" name="Picture 2" descr="A screenshot of a message&#10;&#10;AI-generated content may be incorrect.">
            <a:extLst>
              <a:ext uri="{FF2B5EF4-FFF2-40B4-BE49-F238E27FC236}">
                <a16:creationId xmlns:a16="http://schemas.microsoft.com/office/drawing/2014/main" id="{1818DB8B-F911-9CFC-4B82-D9884E9C1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2653477"/>
            <a:ext cx="16892366" cy="58537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89170C-41CC-2A39-D84D-EDEFC13C32BE}"/>
                  </a:ext>
                </a:extLst>
              </p14:cNvPr>
              <p14:cNvContentPartPr/>
              <p14:nvPr/>
            </p14:nvContentPartPr>
            <p14:xfrm>
              <a:off x="7957917" y="3348569"/>
              <a:ext cx="3021120" cy="48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89170C-41CC-2A39-D84D-EDEFC13C32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1797" y="3342449"/>
                <a:ext cx="30333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B5A82C9-4DE0-48AE-8D05-9AF646538A5A}"/>
                  </a:ext>
                </a:extLst>
              </p14:cNvPr>
              <p14:cNvContentPartPr/>
              <p14:nvPr/>
            </p14:nvContentPartPr>
            <p14:xfrm>
              <a:off x="4200957" y="6437009"/>
              <a:ext cx="6562440" cy="19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B5A82C9-4DE0-48AE-8D05-9AF646538A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7317" y="6329009"/>
                <a:ext cx="66700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5C0E85E-97A4-EDD1-FB69-F1B2BD6C17DB}"/>
                  </a:ext>
                </a:extLst>
              </p14:cNvPr>
              <p14:cNvContentPartPr/>
              <p14:nvPr/>
            </p14:nvContentPartPr>
            <p14:xfrm>
              <a:off x="15587037" y="6846689"/>
              <a:ext cx="1643400" cy="37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5C0E85E-97A4-EDD1-FB69-F1B2BD6C17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33037" y="6738689"/>
                <a:ext cx="175104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5E2B12-70B5-3B12-94D2-E0C0DAB55E87}"/>
                  </a:ext>
                </a:extLst>
              </p14:cNvPr>
              <p14:cNvContentPartPr/>
              <p14:nvPr/>
            </p14:nvContentPartPr>
            <p14:xfrm>
              <a:off x="886797" y="7062689"/>
              <a:ext cx="529560" cy="58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5E2B12-70B5-3B12-94D2-E0C0DAB55E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2797" y="6955049"/>
                <a:ext cx="6372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50128E-214C-935E-39EB-CAF5547898F6}"/>
                  </a:ext>
                </a:extLst>
              </p14:cNvPr>
              <p14:cNvContentPartPr/>
              <p14:nvPr/>
            </p14:nvContentPartPr>
            <p14:xfrm>
              <a:off x="8835957" y="7616729"/>
              <a:ext cx="3276000" cy="115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50128E-214C-935E-39EB-CAF5547898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81957" y="7508729"/>
                <a:ext cx="33836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2D4D7C7-4CB1-A7C7-5F62-555D3CFB9431}"/>
                  </a:ext>
                </a:extLst>
              </p14:cNvPr>
              <p14:cNvContentPartPr/>
              <p14:nvPr/>
            </p14:nvContentPartPr>
            <p14:xfrm>
              <a:off x="5832837" y="7952249"/>
              <a:ext cx="3466440" cy="85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2D4D7C7-4CB1-A7C7-5F62-555D3CFB94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79197" y="7844609"/>
                <a:ext cx="3574080" cy="3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349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F7E054F0-6D23-9162-34CF-C781AE97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CE1FA11-05D9-3668-0855-243BAF1802F8}"/>
              </a:ext>
            </a:extLst>
          </p:cNvPr>
          <p:cNvSpPr/>
          <p:nvPr/>
        </p:nvSpPr>
        <p:spPr>
          <a:xfrm>
            <a:off x="174200" y="190500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4494581E-7224-498F-D25D-1FA55DAF3F62}"/>
              </a:ext>
            </a:extLst>
          </p:cNvPr>
          <p:cNvGrpSpPr/>
          <p:nvPr/>
        </p:nvGrpSpPr>
        <p:grpSpPr>
          <a:xfrm>
            <a:off x="748145" y="244922"/>
            <a:ext cx="16791709" cy="963565"/>
            <a:chOff x="630618" y="1452067"/>
            <a:chExt cx="7533251" cy="676402"/>
          </a:xfrm>
        </p:grpSpPr>
        <p:sp>
          <p:nvSpPr>
            <p:cNvPr id="35" name="矩形 7">
              <a:extLst>
                <a:ext uri="{FF2B5EF4-FFF2-40B4-BE49-F238E27FC236}">
                  <a16:creationId xmlns:a16="http://schemas.microsoft.com/office/drawing/2014/main" id="{0DF574B5-C82B-C205-9DAC-31BCB82E2418}"/>
                </a:ext>
              </a:extLst>
            </p:cNvPr>
            <p:cNvSpPr/>
            <p:nvPr/>
          </p:nvSpPr>
          <p:spPr>
            <a:xfrm>
              <a:off x="630618" y="1452067"/>
              <a:ext cx="1231652" cy="67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Pre-processing data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A274DA0F-EB97-7F07-8BD4-2BC05083704C}"/>
                </a:ext>
              </a:extLst>
            </p:cNvPr>
            <p:cNvSpPr/>
            <p:nvPr/>
          </p:nvSpPr>
          <p:spPr>
            <a:xfrm>
              <a:off x="2131225" y="1452067"/>
              <a:ext cx="1393902" cy="6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Text Mining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9">
              <a:extLst>
                <a:ext uri="{FF2B5EF4-FFF2-40B4-BE49-F238E27FC236}">
                  <a16:creationId xmlns:a16="http://schemas.microsoft.com/office/drawing/2014/main" id="{DDECE059-440A-4AC1-E5B3-4629C04042A8}"/>
                </a:ext>
              </a:extLst>
            </p:cNvPr>
            <p:cNvSpPr/>
            <p:nvPr/>
          </p:nvSpPr>
          <p:spPr>
            <a:xfrm>
              <a:off x="3761409" y="1454006"/>
              <a:ext cx="1398848" cy="674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 Topic Modeling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D5E71B7C-19E7-A346-66B5-91861267B136}"/>
                </a:ext>
              </a:extLst>
            </p:cNvPr>
            <p:cNvSpPr/>
            <p:nvPr/>
          </p:nvSpPr>
          <p:spPr>
            <a:xfrm>
              <a:off x="5430411" y="1453035"/>
              <a:ext cx="1231652" cy="674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Sentiment Analysis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1">
              <a:extLst>
                <a:ext uri="{FF2B5EF4-FFF2-40B4-BE49-F238E27FC236}">
                  <a16:creationId xmlns:a16="http://schemas.microsoft.com/office/drawing/2014/main" id="{6F25EAA3-3C39-5713-F4D3-4C0C56034F49}"/>
                </a:ext>
              </a:extLst>
            </p:cNvPr>
            <p:cNvSpPr/>
            <p:nvPr/>
          </p:nvSpPr>
          <p:spPr>
            <a:xfrm>
              <a:off x="6932217" y="1453035"/>
              <a:ext cx="1231652" cy="674464"/>
            </a:xfrm>
            <a:prstGeom prst="rect">
              <a:avLst/>
            </a:prstGeom>
            <a:solidFill>
              <a:srgbClr val="FE41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 Personalized Recommendation</a:t>
              </a:r>
              <a:endPara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12">
              <a:extLst>
                <a:ext uri="{FF2B5EF4-FFF2-40B4-BE49-F238E27FC236}">
                  <a16:creationId xmlns:a16="http://schemas.microsoft.com/office/drawing/2014/main" id="{446C64F4-4BAC-060E-F37C-7287B4A86470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1862270" y="1789297"/>
              <a:ext cx="268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13">
              <a:extLst>
                <a:ext uri="{FF2B5EF4-FFF2-40B4-BE49-F238E27FC236}">
                  <a16:creationId xmlns:a16="http://schemas.microsoft.com/office/drawing/2014/main" id="{281319BC-469A-0BFF-8907-2387845C501B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3525127" y="1789297"/>
              <a:ext cx="236282" cy="1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14">
              <a:extLst>
                <a:ext uri="{FF2B5EF4-FFF2-40B4-BE49-F238E27FC236}">
                  <a16:creationId xmlns:a16="http://schemas.microsoft.com/office/drawing/2014/main" id="{BFB6F715-1254-968E-770C-B42B707DA34C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160257" y="1790267"/>
              <a:ext cx="270154" cy="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15">
              <a:extLst>
                <a:ext uri="{FF2B5EF4-FFF2-40B4-BE49-F238E27FC236}">
                  <a16:creationId xmlns:a16="http://schemas.microsoft.com/office/drawing/2014/main" id="{4506BA88-5DCB-F538-94B2-758B0F7C16FA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6662063" y="1790267"/>
              <a:ext cx="2701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B13673-8555-86DA-AA81-F7471E2173D0}"/>
              </a:ext>
            </a:extLst>
          </p:cNvPr>
          <p:cNvSpPr txBox="1"/>
          <p:nvPr/>
        </p:nvSpPr>
        <p:spPr>
          <a:xfrm>
            <a:off x="6408411" y="1733409"/>
            <a:ext cx="5471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Tattoo Parlor demonstration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CAF09EA-63F4-EAAD-E7EF-8A4D625E4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7" y="2379740"/>
            <a:ext cx="17413588" cy="64892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1F5746-E945-E81D-461A-7BE475006DDF}"/>
                  </a:ext>
                </a:extLst>
              </p14:cNvPr>
              <p14:cNvContentPartPr/>
              <p14:nvPr/>
            </p14:nvContentPartPr>
            <p14:xfrm>
              <a:off x="9230877" y="3144809"/>
              <a:ext cx="2367360" cy="47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1F5746-E945-E81D-461A-7BE475006D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4757" y="3138689"/>
                <a:ext cx="23796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F0DEF1-A089-AAF5-AD57-96A12CC88FB0}"/>
                  </a:ext>
                </a:extLst>
              </p14:cNvPr>
              <p14:cNvContentPartPr/>
              <p14:nvPr/>
            </p14:nvContentPartPr>
            <p14:xfrm>
              <a:off x="4609197" y="7843169"/>
              <a:ext cx="11547000" cy="20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F0DEF1-A089-AAF5-AD57-96A12CC88F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5197" y="7735529"/>
                <a:ext cx="116546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223F36-4099-8357-85A1-36F9980D9F22}"/>
                  </a:ext>
                </a:extLst>
              </p14:cNvPr>
              <p14:cNvContentPartPr/>
              <p14:nvPr/>
            </p14:nvContentPartPr>
            <p14:xfrm>
              <a:off x="10592397" y="8245289"/>
              <a:ext cx="7130880" cy="7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223F36-4099-8357-85A1-36F9980D9F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38397" y="8137289"/>
                <a:ext cx="72385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8A4911-A365-84C4-5316-7CDCE549A2B4}"/>
                  </a:ext>
                </a:extLst>
              </p14:cNvPr>
              <p14:cNvContentPartPr/>
              <p14:nvPr/>
            </p14:nvContentPartPr>
            <p14:xfrm>
              <a:off x="569637" y="8551289"/>
              <a:ext cx="1909080" cy="138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8A4911-A365-84C4-5316-7CDCE549A2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5997" y="8443649"/>
                <a:ext cx="20167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377756C-E9CA-49D3-A375-6CA8601D5B49}"/>
                  </a:ext>
                </a:extLst>
              </p14:cNvPr>
              <p14:cNvContentPartPr/>
              <p14:nvPr/>
            </p14:nvContentPartPr>
            <p14:xfrm>
              <a:off x="13751037" y="6368969"/>
              <a:ext cx="4000320" cy="161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377756C-E9CA-49D3-A375-6CA8601D5B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97037" y="6260969"/>
                <a:ext cx="410796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89CBE1-E7BE-85F9-E28B-F5601C975E24}"/>
                  </a:ext>
                </a:extLst>
              </p14:cNvPr>
              <p14:cNvContentPartPr/>
              <p14:nvPr/>
            </p14:nvContentPartPr>
            <p14:xfrm>
              <a:off x="665397" y="6710609"/>
              <a:ext cx="6149880" cy="79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89CBE1-E7BE-85F9-E28B-F5601C975E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1397" y="6602969"/>
                <a:ext cx="6257520" cy="2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564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5AABACB9-56D1-F529-2E04-398C9C87D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F9329F2-85CC-11D4-DA41-60A25C1BB664}"/>
              </a:ext>
            </a:extLst>
          </p:cNvPr>
          <p:cNvSpPr/>
          <p:nvPr/>
        </p:nvSpPr>
        <p:spPr>
          <a:xfrm>
            <a:off x="174200" y="190500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FAA1897B-C0C1-F03C-2400-57DCEF7DAE62}"/>
              </a:ext>
            </a:extLst>
          </p:cNvPr>
          <p:cNvGrpSpPr/>
          <p:nvPr/>
        </p:nvGrpSpPr>
        <p:grpSpPr>
          <a:xfrm>
            <a:off x="748145" y="244922"/>
            <a:ext cx="16791709" cy="963565"/>
            <a:chOff x="630618" y="1452067"/>
            <a:chExt cx="7533251" cy="676402"/>
          </a:xfrm>
        </p:grpSpPr>
        <p:sp>
          <p:nvSpPr>
            <p:cNvPr id="35" name="矩形 7">
              <a:extLst>
                <a:ext uri="{FF2B5EF4-FFF2-40B4-BE49-F238E27FC236}">
                  <a16:creationId xmlns:a16="http://schemas.microsoft.com/office/drawing/2014/main" id="{39593217-CB31-46E5-B82E-8D3F7B1C7DBC}"/>
                </a:ext>
              </a:extLst>
            </p:cNvPr>
            <p:cNvSpPr/>
            <p:nvPr/>
          </p:nvSpPr>
          <p:spPr>
            <a:xfrm>
              <a:off x="630618" y="1452067"/>
              <a:ext cx="1231652" cy="67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Pre-processing data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9E01F43C-EE99-941A-D76D-ACF44984D55C}"/>
                </a:ext>
              </a:extLst>
            </p:cNvPr>
            <p:cNvSpPr/>
            <p:nvPr/>
          </p:nvSpPr>
          <p:spPr>
            <a:xfrm>
              <a:off x="2131225" y="1452067"/>
              <a:ext cx="1393902" cy="6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Text Mining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9">
              <a:extLst>
                <a:ext uri="{FF2B5EF4-FFF2-40B4-BE49-F238E27FC236}">
                  <a16:creationId xmlns:a16="http://schemas.microsoft.com/office/drawing/2014/main" id="{003F3022-9453-4789-B076-891792263311}"/>
                </a:ext>
              </a:extLst>
            </p:cNvPr>
            <p:cNvSpPr/>
            <p:nvPr/>
          </p:nvSpPr>
          <p:spPr>
            <a:xfrm>
              <a:off x="3761409" y="1454006"/>
              <a:ext cx="1398848" cy="674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 Topic Modeling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54F87D8D-9B65-EBA4-C918-50163C72D908}"/>
                </a:ext>
              </a:extLst>
            </p:cNvPr>
            <p:cNvSpPr/>
            <p:nvPr/>
          </p:nvSpPr>
          <p:spPr>
            <a:xfrm>
              <a:off x="5430411" y="1453035"/>
              <a:ext cx="1231652" cy="674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Sentiment Analysis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1">
              <a:extLst>
                <a:ext uri="{FF2B5EF4-FFF2-40B4-BE49-F238E27FC236}">
                  <a16:creationId xmlns:a16="http://schemas.microsoft.com/office/drawing/2014/main" id="{C07C439D-50FA-5679-6399-8E838096277C}"/>
                </a:ext>
              </a:extLst>
            </p:cNvPr>
            <p:cNvSpPr/>
            <p:nvPr/>
          </p:nvSpPr>
          <p:spPr>
            <a:xfrm>
              <a:off x="6932217" y="1453035"/>
              <a:ext cx="1231652" cy="674464"/>
            </a:xfrm>
            <a:prstGeom prst="rect">
              <a:avLst/>
            </a:prstGeom>
            <a:solidFill>
              <a:srgbClr val="FE41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 Personalized Recommendation</a:t>
              </a:r>
              <a:endPara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12">
              <a:extLst>
                <a:ext uri="{FF2B5EF4-FFF2-40B4-BE49-F238E27FC236}">
                  <a16:creationId xmlns:a16="http://schemas.microsoft.com/office/drawing/2014/main" id="{600D329D-EB41-F6F0-513B-1E76DDBB08AA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1862270" y="1789297"/>
              <a:ext cx="268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13">
              <a:extLst>
                <a:ext uri="{FF2B5EF4-FFF2-40B4-BE49-F238E27FC236}">
                  <a16:creationId xmlns:a16="http://schemas.microsoft.com/office/drawing/2014/main" id="{E6F537B8-32CC-EF66-C0B8-76DB5C6A4046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3525127" y="1789297"/>
              <a:ext cx="236282" cy="1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14">
              <a:extLst>
                <a:ext uri="{FF2B5EF4-FFF2-40B4-BE49-F238E27FC236}">
                  <a16:creationId xmlns:a16="http://schemas.microsoft.com/office/drawing/2014/main" id="{1C36445E-A253-1B60-E336-17F30A108D9D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160257" y="1790267"/>
              <a:ext cx="270154" cy="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15">
              <a:extLst>
                <a:ext uri="{FF2B5EF4-FFF2-40B4-BE49-F238E27FC236}">
                  <a16:creationId xmlns:a16="http://schemas.microsoft.com/office/drawing/2014/main" id="{E7B08EEC-3505-133C-D1CC-3D2507AD99F5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6662063" y="1790267"/>
              <a:ext cx="2701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EC48BC-F244-05DD-DE58-1F6C1B010F70}"/>
              </a:ext>
            </a:extLst>
          </p:cNvPr>
          <p:cNvSpPr txBox="1"/>
          <p:nvPr/>
        </p:nvSpPr>
        <p:spPr>
          <a:xfrm>
            <a:off x="6408411" y="1733409"/>
            <a:ext cx="5471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Tattoo Parlor demonstration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BCC99F-EFA3-9C5A-EB70-F5A079B01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9" y="2509805"/>
            <a:ext cx="16767407" cy="56816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205460-ECFF-16E0-3F12-E81A9634B763}"/>
                  </a:ext>
                </a:extLst>
              </p14:cNvPr>
              <p14:cNvContentPartPr/>
              <p14:nvPr/>
            </p14:nvContentPartPr>
            <p14:xfrm>
              <a:off x="10226637" y="3188729"/>
              <a:ext cx="3859560" cy="5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205460-ECFF-16E0-3F12-E81A9634B7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0517" y="3182609"/>
                <a:ext cx="38718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E36DE7-506C-3207-7A1E-DEAEE9CF4589}"/>
                  </a:ext>
                </a:extLst>
              </p14:cNvPr>
              <p14:cNvContentPartPr/>
              <p14:nvPr/>
            </p14:nvContentPartPr>
            <p14:xfrm>
              <a:off x="10052757" y="4255769"/>
              <a:ext cx="1903680" cy="18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E36DE7-506C-3207-7A1E-DEAEE9CF45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98757" y="4147769"/>
                <a:ext cx="20113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80C62E-FA9A-C7B6-529A-4A9BD8FE3E32}"/>
                  </a:ext>
                </a:extLst>
              </p14:cNvPr>
              <p14:cNvContentPartPr/>
              <p14:nvPr/>
            </p14:nvContentPartPr>
            <p14:xfrm>
              <a:off x="13700997" y="4172609"/>
              <a:ext cx="687600" cy="2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80C62E-FA9A-C7B6-529A-4A9BD8FE3E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46997" y="4064609"/>
                <a:ext cx="795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BE29A26-3C78-9D6A-F7EC-DC2207992F0E}"/>
                  </a:ext>
                </a:extLst>
              </p14:cNvPr>
              <p14:cNvContentPartPr/>
              <p14:nvPr/>
            </p14:nvContentPartPr>
            <p14:xfrm>
              <a:off x="8154477" y="5198609"/>
              <a:ext cx="1875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BE29A26-3C78-9D6A-F7EC-DC2207992F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00837" y="5090969"/>
                <a:ext cx="295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E016C7-3DC6-FB4A-47FC-87693BE80C6B}"/>
                  </a:ext>
                </a:extLst>
              </p14:cNvPr>
              <p14:cNvContentPartPr/>
              <p14:nvPr/>
            </p14:nvContentPartPr>
            <p14:xfrm>
              <a:off x="4297437" y="6306329"/>
              <a:ext cx="5364000" cy="78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E016C7-3DC6-FB4A-47FC-87693BE80C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3437" y="6198329"/>
                <a:ext cx="54716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51673-8389-0FA6-F910-09B7C4B40504}"/>
                  </a:ext>
                </a:extLst>
              </p14:cNvPr>
              <p14:cNvContentPartPr/>
              <p14:nvPr/>
            </p14:nvContentPartPr>
            <p14:xfrm>
              <a:off x="13016637" y="6353849"/>
              <a:ext cx="4488840" cy="4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51673-8389-0FA6-F910-09B7C4B405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962637" y="6245849"/>
                <a:ext cx="45964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C8133E-36B3-3EBF-FF9E-FB0B2D5D844C}"/>
                  </a:ext>
                </a:extLst>
              </p14:cNvPr>
              <p14:cNvContentPartPr/>
              <p14:nvPr/>
            </p14:nvContentPartPr>
            <p14:xfrm>
              <a:off x="1070037" y="6663089"/>
              <a:ext cx="264960" cy="1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C8133E-36B3-3EBF-FF9E-FB0B2D5D84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6037" y="6555089"/>
                <a:ext cx="3726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2B0D545-8446-9A9D-540E-346FC5986F35}"/>
                  </a:ext>
                </a:extLst>
              </p14:cNvPr>
              <p14:cNvContentPartPr/>
              <p14:nvPr/>
            </p14:nvContentPartPr>
            <p14:xfrm>
              <a:off x="10067157" y="6960089"/>
              <a:ext cx="2163600" cy="154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2B0D545-8446-9A9D-540E-346FC5986F3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13517" y="6852089"/>
                <a:ext cx="2271240" cy="37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5326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F6DEB01C-4AED-EBC1-E36A-9E9EF68E2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593F532-9CAD-6731-80BD-B3D36B57E189}"/>
              </a:ext>
            </a:extLst>
          </p:cNvPr>
          <p:cNvSpPr/>
          <p:nvPr/>
        </p:nvSpPr>
        <p:spPr>
          <a:xfrm>
            <a:off x="174200" y="190500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896D8F81-8E5B-25E5-8490-34F95536E580}"/>
              </a:ext>
            </a:extLst>
          </p:cNvPr>
          <p:cNvGrpSpPr/>
          <p:nvPr/>
        </p:nvGrpSpPr>
        <p:grpSpPr>
          <a:xfrm>
            <a:off x="748145" y="244922"/>
            <a:ext cx="16791709" cy="963565"/>
            <a:chOff x="630618" y="1452067"/>
            <a:chExt cx="7533251" cy="676402"/>
          </a:xfrm>
        </p:grpSpPr>
        <p:sp>
          <p:nvSpPr>
            <p:cNvPr id="35" name="矩形 7">
              <a:extLst>
                <a:ext uri="{FF2B5EF4-FFF2-40B4-BE49-F238E27FC236}">
                  <a16:creationId xmlns:a16="http://schemas.microsoft.com/office/drawing/2014/main" id="{D372CD19-0044-02BD-C49E-1801AE7CEA24}"/>
                </a:ext>
              </a:extLst>
            </p:cNvPr>
            <p:cNvSpPr/>
            <p:nvPr/>
          </p:nvSpPr>
          <p:spPr>
            <a:xfrm>
              <a:off x="630618" y="1452067"/>
              <a:ext cx="1231652" cy="67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Pre-processing data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37E6A1AF-441C-3168-B263-FE6376253E8C}"/>
                </a:ext>
              </a:extLst>
            </p:cNvPr>
            <p:cNvSpPr/>
            <p:nvPr/>
          </p:nvSpPr>
          <p:spPr>
            <a:xfrm>
              <a:off x="2131225" y="1452067"/>
              <a:ext cx="1393902" cy="6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Text Mining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9">
              <a:extLst>
                <a:ext uri="{FF2B5EF4-FFF2-40B4-BE49-F238E27FC236}">
                  <a16:creationId xmlns:a16="http://schemas.microsoft.com/office/drawing/2014/main" id="{B00389D8-180F-78AD-2FF1-EDFBBDB2BBB5}"/>
                </a:ext>
              </a:extLst>
            </p:cNvPr>
            <p:cNvSpPr/>
            <p:nvPr/>
          </p:nvSpPr>
          <p:spPr>
            <a:xfrm>
              <a:off x="3761409" y="1454006"/>
              <a:ext cx="1398848" cy="674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 Topic Modeling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EF4D6149-7C7A-40A0-D372-AFCA0C9BD694}"/>
                </a:ext>
              </a:extLst>
            </p:cNvPr>
            <p:cNvSpPr/>
            <p:nvPr/>
          </p:nvSpPr>
          <p:spPr>
            <a:xfrm>
              <a:off x="5430411" y="1453035"/>
              <a:ext cx="1231652" cy="674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Sentiment Analysis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1">
              <a:extLst>
                <a:ext uri="{FF2B5EF4-FFF2-40B4-BE49-F238E27FC236}">
                  <a16:creationId xmlns:a16="http://schemas.microsoft.com/office/drawing/2014/main" id="{97610780-65FD-797F-943B-4C1DE657909E}"/>
                </a:ext>
              </a:extLst>
            </p:cNvPr>
            <p:cNvSpPr/>
            <p:nvPr/>
          </p:nvSpPr>
          <p:spPr>
            <a:xfrm>
              <a:off x="6932217" y="1453035"/>
              <a:ext cx="1231652" cy="674464"/>
            </a:xfrm>
            <a:prstGeom prst="rect">
              <a:avLst/>
            </a:prstGeom>
            <a:solidFill>
              <a:srgbClr val="FE41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 Personalized Recommendation</a:t>
              </a:r>
              <a:endPara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12">
              <a:extLst>
                <a:ext uri="{FF2B5EF4-FFF2-40B4-BE49-F238E27FC236}">
                  <a16:creationId xmlns:a16="http://schemas.microsoft.com/office/drawing/2014/main" id="{32993848-3C72-86E6-DFC6-66A673B1EE6E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1862270" y="1789297"/>
              <a:ext cx="268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13">
              <a:extLst>
                <a:ext uri="{FF2B5EF4-FFF2-40B4-BE49-F238E27FC236}">
                  <a16:creationId xmlns:a16="http://schemas.microsoft.com/office/drawing/2014/main" id="{A9BDA196-5638-CB49-1877-496A21FE8DDA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3525127" y="1789297"/>
              <a:ext cx="236282" cy="1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14">
              <a:extLst>
                <a:ext uri="{FF2B5EF4-FFF2-40B4-BE49-F238E27FC236}">
                  <a16:creationId xmlns:a16="http://schemas.microsoft.com/office/drawing/2014/main" id="{E000D23E-3457-65A4-7DE2-CE2DC541D9BD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160257" y="1790267"/>
              <a:ext cx="270154" cy="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15">
              <a:extLst>
                <a:ext uri="{FF2B5EF4-FFF2-40B4-BE49-F238E27FC236}">
                  <a16:creationId xmlns:a16="http://schemas.microsoft.com/office/drawing/2014/main" id="{65F785A9-E563-F100-5127-9D66F1F1EF1A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6662063" y="1790267"/>
              <a:ext cx="2701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F1FAAA-99B0-7E77-109E-1689E0B67C16}"/>
              </a:ext>
            </a:extLst>
          </p:cNvPr>
          <p:cNvSpPr txBox="1"/>
          <p:nvPr/>
        </p:nvSpPr>
        <p:spPr>
          <a:xfrm>
            <a:off x="7249702" y="1686124"/>
            <a:ext cx="407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Hotel demonstration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B5A2F11-788E-9EC5-7764-F873CDDED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1" y="2359922"/>
            <a:ext cx="14659810" cy="6773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1AB7DC-02E0-1D89-D16B-70AC0B14D0D8}"/>
                  </a:ext>
                </a:extLst>
              </p14:cNvPr>
              <p14:cNvContentPartPr/>
              <p14:nvPr/>
            </p14:nvContentPartPr>
            <p14:xfrm>
              <a:off x="7652328" y="3043036"/>
              <a:ext cx="1162800" cy="1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1AB7DC-02E0-1D89-D16B-70AC0B14D0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6208" y="3036916"/>
                <a:ext cx="11750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9C722E-5B09-A587-FAE0-5316BD550920}"/>
                  </a:ext>
                </a:extLst>
              </p14:cNvPr>
              <p14:cNvContentPartPr/>
              <p14:nvPr/>
            </p14:nvContentPartPr>
            <p14:xfrm>
              <a:off x="2404248" y="4223116"/>
              <a:ext cx="30528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9C722E-5B09-A587-FAE0-5316BD5509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0248" y="4115476"/>
                <a:ext cx="412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3D66E7-1F93-C6ED-8B36-023FF7E08898}"/>
                  </a:ext>
                </a:extLst>
              </p14:cNvPr>
              <p14:cNvContentPartPr/>
              <p14:nvPr/>
            </p14:nvContentPartPr>
            <p14:xfrm>
              <a:off x="6668088" y="473899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3D66E7-1F93-C6ED-8B36-023FF7E088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4088" y="463135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E4BC31-E818-5B46-0613-0E3F93FAD1BB}"/>
                  </a:ext>
                </a:extLst>
              </p14:cNvPr>
              <p14:cNvContentPartPr/>
              <p14:nvPr/>
            </p14:nvContentPartPr>
            <p14:xfrm>
              <a:off x="11657688" y="6311116"/>
              <a:ext cx="3183840" cy="135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E4BC31-E818-5B46-0613-0E3F93FAD1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03688" y="6203116"/>
                <a:ext cx="32914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314B72D-1E9E-AD51-B07C-83FBE686D036}"/>
                  </a:ext>
                </a:extLst>
              </p14:cNvPr>
              <p14:cNvContentPartPr/>
              <p14:nvPr/>
            </p14:nvContentPartPr>
            <p14:xfrm>
              <a:off x="533328" y="6529276"/>
              <a:ext cx="4601160" cy="72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314B72D-1E9E-AD51-B07C-83FBE686D0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9328" y="6421276"/>
                <a:ext cx="47088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D10B7B4-B52C-9B07-17B2-1916FFB2C51D}"/>
              </a:ext>
            </a:extLst>
          </p:cNvPr>
          <p:cNvSpPr txBox="1"/>
          <p:nvPr/>
        </p:nvSpPr>
        <p:spPr>
          <a:xfrm>
            <a:off x="15489635" y="3976961"/>
            <a:ext cx="2438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Our results can be mixed when it comes to producing a relevant review.</a:t>
            </a:r>
          </a:p>
        </p:txBody>
      </p:sp>
    </p:spTree>
    <p:extLst>
      <p:ext uri="{BB962C8B-B14F-4D97-AF65-F5344CB8AC3E}">
        <p14:creationId xmlns:p14="http://schemas.microsoft.com/office/powerpoint/2010/main" val="63683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19B9F79D-B656-89AF-5F4F-E0CBE325E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15A55B2-AA59-BA57-3B3C-62085BE828F1}"/>
              </a:ext>
            </a:extLst>
          </p:cNvPr>
          <p:cNvSpPr/>
          <p:nvPr/>
        </p:nvSpPr>
        <p:spPr>
          <a:xfrm>
            <a:off x="174200" y="190500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C6BED9BE-E993-51F5-B668-6B7EDD6E3D8E}"/>
              </a:ext>
            </a:extLst>
          </p:cNvPr>
          <p:cNvGrpSpPr/>
          <p:nvPr/>
        </p:nvGrpSpPr>
        <p:grpSpPr>
          <a:xfrm>
            <a:off x="748145" y="244922"/>
            <a:ext cx="16791709" cy="963565"/>
            <a:chOff x="630618" y="1452067"/>
            <a:chExt cx="7533251" cy="676402"/>
          </a:xfrm>
        </p:grpSpPr>
        <p:sp>
          <p:nvSpPr>
            <p:cNvPr id="35" name="矩形 7">
              <a:extLst>
                <a:ext uri="{FF2B5EF4-FFF2-40B4-BE49-F238E27FC236}">
                  <a16:creationId xmlns:a16="http://schemas.microsoft.com/office/drawing/2014/main" id="{ECC3691C-6A97-7022-105C-158C1801320A}"/>
                </a:ext>
              </a:extLst>
            </p:cNvPr>
            <p:cNvSpPr/>
            <p:nvPr/>
          </p:nvSpPr>
          <p:spPr>
            <a:xfrm>
              <a:off x="630618" y="1452067"/>
              <a:ext cx="1231652" cy="67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Pre-processing data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CD301A1C-CF8B-0578-598B-21CCF23FCD6C}"/>
                </a:ext>
              </a:extLst>
            </p:cNvPr>
            <p:cNvSpPr/>
            <p:nvPr/>
          </p:nvSpPr>
          <p:spPr>
            <a:xfrm>
              <a:off x="2131225" y="1452067"/>
              <a:ext cx="1393902" cy="6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Text Mining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9">
              <a:extLst>
                <a:ext uri="{FF2B5EF4-FFF2-40B4-BE49-F238E27FC236}">
                  <a16:creationId xmlns:a16="http://schemas.microsoft.com/office/drawing/2014/main" id="{E2A7429D-FEE6-0844-AE66-B448218F6136}"/>
                </a:ext>
              </a:extLst>
            </p:cNvPr>
            <p:cNvSpPr/>
            <p:nvPr/>
          </p:nvSpPr>
          <p:spPr>
            <a:xfrm>
              <a:off x="3761409" y="1454006"/>
              <a:ext cx="1398848" cy="674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 Topic Modeling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545271AA-26E8-5CFB-05DC-5A0BE358C240}"/>
                </a:ext>
              </a:extLst>
            </p:cNvPr>
            <p:cNvSpPr/>
            <p:nvPr/>
          </p:nvSpPr>
          <p:spPr>
            <a:xfrm>
              <a:off x="5430411" y="1453035"/>
              <a:ext cx="1231652" cy="674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Sentiment Analysis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1">
              <a:extLst>
                <a:ext uri="{FF2B5EF4-FFF2-40B4-BE49-F238E27FC236}">
                  <a16:creationId xmlns:a16="http://schemas.microsoft.com/office/drawing/2014/main" id="{65DF8A98-D792-2F94-AA87-07830F8BC535}"/>
                </a:ext>
              </a:extLst>
            </p:cNvPr>
            <p:cNvSpPr/>
            <p:nvPr/>
          </p:nvSpPr>
          <p:spPr>
            <a:xfrm>
              <a:off x="6932217" y="1453035"/>
              <a:ext cx="1231652" cy="674464"/>
            </a:xfrm>
            <a:prstGeom prst="rect">
              <a:avLst/>
            </a:prstGeom>
            <a:solidFill>
              <a:srgbClr val="FE41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 Personalized Recommendation</a:t>
              </a:r>
              <a:endPara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12">
              <a:extLst>
                <a:ext uri="{FF2B5EF4-FFF2-40B4-BE49-F238E27FC236}">
                  <a16:creationId xmlns:a16="http://schemas.microsoft.com/office/drawing/2014/main" id="{BF93B7C3-0DE2-27FC-02E0-E7BD310E762E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1862270" y="1789297"/>
              <a:ext cx="268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13">
              <a:extLst>
                <a:ext uri="{FF2B5EF4-FFF2-40B4-BE49-F238E27FC236}">
                  <a16:creationId xmlns:a16="http://schemas.microsoft.com/office/drawing/2014/main" id="{4E71AD44-1660-D2B5-B55F-77C8E2D7B989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3525127" y="1789297"/>
              <a:ext cx="236282" cy="1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14">
              <a:extLst>
                <a:ext uri="{FF2B5EF4-FFF2-40B4-BE49-F238E27FC236}">
                  <a16:creationId xmlns:a16="http://schemas.microsoft.com/office/drawing/2014/main" id="{5D56454F-71BF-26A6-C0EA-E1C4CDF91CF7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160257" y="1790267"/>
              <a:ext cx="270154" cy="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15">
              <a:extLst>
                <a:ext uri="{FF2B5EF4-FFF2-40B4-BE49-F238E27FC236}">
                  <a16:creationId xmlns:a16="http://schemas.microsoft.com/office/drawing/2014/main" id="{F3BD183E-3E49-CAD0-E812-FB51F4F64567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6662063" y="1790267"/>
              <a:ext cx="2701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D6A15FF-AAA1-078E-7EB8-DB5434D50365}"/>
              </a:ext>
            </a:extLst>
          </p:cNvPr>
          <p:cNvSpPr txBox="1"/>
          <p:nvPr/>
        </p:nvSpPr>
        <p:spPr>
          <a:xfrm>
            <a:off x="7249702" y="1690879"/>
            <a:ext cx="407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Hotel demonstration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350678-4AB7-4CF7-AF62-FEADF5BC7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89" y="2645828"/>
            <a:ext cx="15963354" cy="41574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D3E733-6848-A4A1-C308-2935C7535D8C}"/>
                  </a:ext>
                </a:extLst>
              </p14:cNvPr>
              <p14:cNvContentPartPr/>
              <p14:nvPr/>
            </p14:nvContentPartPr>
            <p14:xfrm>
              <a:off x="9240597" y="3278009"/>
              <a:ext cx="2825280" cy="142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D3E733-6848-A4A1-C308-2935C7535D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4477" y="3271889"/>
                <a:ext cx="28375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9D3316-981A-898A-D3BC-095A59EDAABF}"/>
                  </a:ext>
                </a:extLst>
              </p14:cNvPr>
              <p14:cNvContentPartPr/>
              <p14:nvPr/>
            </p14:nvContentPartPr>
            <p14:xfrm>
              <a:off x="1712637" y="6296609"/>
              <a:ext cx="2026800" cy="42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9D3316-981A-898A-D3BC-095A59EDAA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8997" y="6188969"/>
                <a:ext cx="213444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31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273544-E4C8-98F3-0E93-1C130D745AC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627B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Freeform 2"/>
          <p:cNvSpPr/>
          <p:nvPr/>
        </p:nvSpPr>
        <p:spPr>
          <a:xfrm>
            <a:off x="1557749" y="1498965"/>
            <a:ext cx="16230600" cy="7932706"/>
          </a:xfrm>
          <a:custGeom>
            <a:avLst/>
            <a:gdLst/>
            <a:ahLst/>
            <a:cxnLst/>
            <a:rect l="l" t="t" r="r" b="b"/>
            <a:pathLst>
              <a:path w="16230600" h="7932706">
                <a:moveTo>
                  <a:pt x="0" y="0"/>
                </a:moveTo>
                <a:lnTo>
                  <a:pt x="16230600" y="0"/>
                </a:lnTo>
                <a:lnTo>
                  <a:pt x="16230600" y="7932706"/>
                </a:lnTo>
                <a:lnTo>
                  <a:pt x="0" y="793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7008" y="3536771"/>
            <a:ext cx="7693765" cy="4636797"/>
          </a:xfrm>
          <a:custGeom>
            <a:avLst/>
            <a:gdLst/>
            <a:ahLst/>
            <a:cxnLst/>
            <a:rect l="l" t="t" r="r" b="b"/>
            <a:pathLst>
              <a:path w="7693765" h="4636797">
                <a:moveTo>
                  <a:pt x="0" y="0"/>
                </a:moveTo>
                <a:lnTo>
                  <a:pt x="7693766" y="0"/>
                </a:lnTo>
                <a:lnTo>
                  <a:pt x="7693766" y="4636797"/>
                </a:lnTo>
                <a:lnTo>
                  <a:pt x="0" y="4636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58098" y="764727"/>
            <a:ext cx="16367749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chemeClr val="tx2">
                    <a:lumMod val="75000"/>
                  </a:schemeClr>
                </a:solidFill>
                <a:latin typeface="Gluten Bold"/>
                <a:ea typeface="Gluten Bold"/>
                <a:cs typeface="Gluten Bold"/>
                <a:sym typeface="Gluten Bold"/>
              </a:rPr>
              <a:t>Our team is going to have coffee after class, but we don’t know which Cafe is good...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C516-313E-885E-0295-62EFC6728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7CD8A8-1592-32F9-5B7C-3747F399066C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7D02F0C-40C8-7035-4ECA-4E4BD0C42BC5}"/>
              </a:ext>
            </a:extLst>
          </p:cNvPr>
          <p:cNvSpPr txBox="1"/>
          <p:nvPr/>
        </p:nvSpPr>
        <p:spPr>
          <a:xfrm>
            <a:off x="488622" y="6060213"/>
            <a:ext cx="17310755" cy="7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b="1" dirty="0">
                <a:solidFill>
                  <a:srgbClr val="FFFFFF"/>
                </a:solidFill>
                <a:latin typeface="Gluten Bold"/>
                <a:ea typeface="Gluten Bold"/>
                <a:cs typeface="Gluten Bold"/>
                <a:sym typeface="Gluten Bold"/>
              </a:rPr>
              <a:t>Upgraded successfully</a:t>
            </a:r>
            <a:r>
              <a:rPr lang="zh-CN" altLang="en-US" sz="4399" b="1" dirty="0">
                <a:solidFill>
                  <a:srgbClr val="FFFFFF"/>
                </a:solidFill>
                <a:latin typeface="Gluten Bold"/>
                <a:ea typeface="Gluten Bold"/>
                <a:cs typeface="Gluten Bold"/>
                <a:sym typeface="Gluten Bold"/>
              </a:rPr>
              <a:t>！</a:t>
            </a:r>
            <a:endParaRPr lang="en-US" sz="4399" b="1" dirty="0">
              <a:solidFill>
                <a:srgbClr val="FFFFFF"/>
              </a:solidFill>
              <a:latin typeface="Gluten Bold"/>
              <a:ea typeface="Gluten Bold"/>
              <a:cs typeface="Gluten Bold"/>
              <a:sym typeface="Gluten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D866730-8C68-8682-3CAD-FE8EB0A01AD3}"/>
              </a:ext>
            </a:extLst>
          </p:cNvPr>
          <p:cNvSpPr txBox="1"/>
          <p:nvPr/>
        </p:nvSpPr>
        <p:spPr>
          <a:xfrm>
            <a:off x="878904" y="1483806"/>
            <a:ext cx="16380396" cy="195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b="1" dirty="0">
                <a:solidFill>
                  <a:srgbClr val="FF4137"/>
                </a:solidFill>
                <a:latin typeface="Gluten Bold"/>
                <a:ea typeface="Gluten Bold"/>
                <a:cs typeface="Gluten Bold"/>
                <a:sym typeface="Gluten Bold"/>
              </a:rPr>
              <a:t>A Solution for Review Processing and Personalized Recommendations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4D505-58BD-FD94-463A-DDA26D297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5" t="47575" r="34949" b="43854"/>
          <a:stretch/>
        </p:blipFill>
        <p:spPr>
          <a:xfrm>
            <a:off x="3429000" y="4032100"/>
            <a:ext cx="10918206" cy="1777546"/>
          </a:xfrm>
          <a:prstGeom prst="rect">
            <a:avLst/>
          </a:prstGeom>
        </p:spPr>
      </p:pic>
      <p:pic>
        <p:nvPicPr>
          <p:cNvPr id="3" name="Picture 2" descr="A pink and white striped bar&#10;&#10;AI-generated content may be incorrect.">
            <a:extLst>
              <a:ext uri="{FF2B5EF4-FFF2-40B4-BE49-F238E27FC236}">
                <a16:creationId xmlns:a16="http://schemas.microsoft.com/office/drawing/2014/main" id="{7CD37740-D9A1-F727-A744-380E7987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" t="12448" b="45455"/>
          <a:stretch/>
        </p:blipFill>
        <p:spPr>
          <a:xfrm>
            <a:off x="3200400" y="3661707"/>
            <a:ext cx="13305737" cy="26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7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261E91-49AD-EB15-1FAE-A75B43389BB1}"/>
              </a:ext>
            </a:extLst>
          </p:cNvPr>
          <p:cNvSpPr/>
          <p:nvPr/>
        </p:nvSpPr>
        <p:spPr>
          <a:xfrm>
            <a:off x="0" y="0"/>
            <a:ext cx="18288000" cy="10287711"/>
          </a:xfrm>
          <a:prstGeom prst="rect">
            <a:avLst/>
          </a:prstGeom>
          <a:solidFill>
            <a:srgbClr val="FF627B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Freeform 2"/>
          <p:cNvSpPr/>
          <p:nvPr/>
        </p:nvSpPr>
        <p:spPr>
          <a:xfrm>
            <a:off x="10447728" y="5143500"/>
            <a:ext cx="7840271" cy="5143500"/>
          </a:xfrm>
          <a:custGeom>
            <a:avLst/>
            <a:gdLst/>
            <a:ahLst/>
            <a:cxnLst/>
            <a:rect l="l" t="t" r="r" b="b"/>
            <a:pathLst>
              <a:path w="9971108" h="5982665">
                <a:moveTo>
                  <a:pt x="0" y="0"/>
                </a:moveTo>
                <a:lnTo>
                  <a:pt x="9971108" y="0"/>
                </a:lnTo>
                <a:lnTo>
                  <a:pt x="9971108" y="5982665"/>
                </a:lnTo>
                <a:lnTo>
                  <a:pt x="0" y="598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780892">
            <a:off x="185758" y="-32745"/>
            <a:ext cx="2608240" cy="2985894"/>
          </a:xfrm>
          <a:custGeom>
            <a:avLst/>
            <a:gdLst/>
            <a:ahLst/>
            <a:cxnLst/>
            <a:rect l="l" t="t" r="r" b="b"/>
            <a:pathLst>
              <a:path w="1934386" h="2351837">
                <a:moveTo>
                  <a:pt x="0" y="0"/>
                </a:moveTo>
                <a:lnTo>
                  <a:pt x="1934386" y="0"/>
                </a:lnTo>
                <a:lnTo>
                  <a:pt x="1934386" y="2351837"/>
                </a:lnTo>
                <a:lnTo>
                  <a:pt x="0" y="235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8367DDE1-8542-4C85-56A7-23781FB8855F}"/>
              </a:ext>
            </a:extLst>
          </p:cNvPr>
          <p:cNvSpPr/>
          <p:nvPr/>
        </p:nvSpPr>
        <p:spPr>
          <a:xfrm>
            <a:off x="6623183" y="7297745"/>
            <a:ext cx="4005070" cy="3169299"/>
          </a:xfrm>
          <a:custGeom>
            <a:avLst/>
            <a:gdLst/>
            <a:ahLst/>
            <a:cxnLst/>
            <a:rect l="l" t="t" r="r" b="b"/>
            <a:pathLst>
              <a:path w="9109233" h="7287387">
                <a:moveTo>
                  <a:pt x="0" y="0"/>
                </a:moveTo>
                <a:lnTo>
                  <a:pt x="9109233" y="0"/>
                </a:lnTo>
                <a:lnTo>
                  <a:pt x="9109233" y="7287386"/>
                </a:lnTo>
                <a:lnTo>
                  <a:pt x="0" y="7287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21597" y="1265597"/>
            <a:ext cx="4478944" cy="8862359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2500" r="-250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Frame 15">
            <a:extLst>
              <a:ext uri="{FF2B5EF4-FFF2-40B4-BE49-F238E27FC236}">
                <a16:creationId xmlns:a16="http://schemas.microsoft.com/office/drawing/2014/main" id="{576402E2-B3E5-AB21-9712-CF5C2C64B603}"/>
              </a:ext>
            </a:extLst>
          </p:cNvPr>
          <p:cNvSpPr/>
          <p:nvPr/>
        </p:nvSpPr>
        <p:spPr>
          <a:xfrm>
            <a:off x="1938575" y="2937223"/>
            <a:ext cx="3890361" cy="1956775"/>
          </a:xfrm>
          <a:prstGeom prst="frame">
            <a:avLst>
              <a:gd name="adj1" fmla="val 4884"/>
            </a:avLst>
          </a:prstGeom>
          <a:solidFill>
            <a:srgbClr val="FBDA87"/>
          </a:solidFill>
          <a:ln>
            <a:solidFill>
              <a:srgbClr val="FBDA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DF228B5D-CF97-3270-4730-EB44ED8EE102}"/>
              </a:ext>
            </a:extLst>
          </p:cNvPr>
          <p:cNvSpPr/>
          <p:nvPr/>
        </p:nvSpPr>
        <p:spPr>
          <a:xfrm rot="5400000">
            <a:off x="5681471" y="3077411"/>
            <a:ext cx="1956775" cy="1676400"/>
          </a:xfrm>
          <a:prstGeom prst="triangle">
            <a:avLst/>
          </a:prstGeom>
          <a:solidFill>
            <a:srgbClr val="FBDA87"/>
          </a:solidFill>
          <a:ln>
            <a:solidFill>
              <a:srgbClr val="FBDA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FA4B35FD-346E-B59D-6CDD-73BC17030C61}"/>
              </a:ext>
            </a:extLst>
          </p:cNvPr>
          <p:cNvSpPr/>
          <p:nvPr/>
        </p:nvSpPr>
        <p:spPr>
          <a:xfrm>
            <a:off x="1904821" y="5393002"/>
            <a:ext cx="3890361" cy="1541916"/>
          </a:xfrm>
          <a:prstGeom prst="frame">
            <a:avLst>
              <a:gd name="adj1" fmla="val 4884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E231381C-12A3-6A22-1F1F-EFB52A328E57}"/>
              </a:ext>
            </a:extLst>
          </p:cNvPr>
          <p:cNvSpPr/>
          <p:nvPr/>
        </p:nvSpPr>
        <p:spPr>
          <a:xfrm rot="5400000">
            <a:off x="5867178" y="5343679"/>
            <a:ext cx="1541916" cy="16764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D7C79B2-E1FC-8E0D-6FEE-B7D5150DA4E4}"/>
              </a:ext>
            </a:extLst>
          </p:cNvPr>
          <p:cNvSpPr/>
          <p:nvPr/>
        </p:nvSpPr>
        <p:spPr>
          <a:xfrm>
            <a:off x="7770246" y="3477994"/>
            <a:ext cx="4943649" cy="1234618"/>
          </a:xfrm>
          <a:prstGeom prst="roundRect">
            <a:avLst/>
          </a:prstGeom>
          <a:solidFill>
            <a:srgbClr val="FBDA87">
              <a:alpha val="4117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94C22-8E78-9B62-F3FB-1622FC3AF95B}"/>
              </a:ext>
            </a:extLst>
          </p:cNvPr>
          <p:cNvSpPr txBox="1"/>
          <p:nvPr/>
        </p:nvSpPr>
        <p:spPr>
          <a:xfrm>
            <a:off x="7961616" y="3545441"/>
            <a:ext cx="4560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 Reviews sorted by different</a:t>
            </a:r>
            <a:r>
              <a:rPr kumimoji="1"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endParaRPr kumimoji="1"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044735-290E-220B-05B0-BCE086FACFA2}"/>
              </a:ext>
            </a:extLst>
          </p:cNvPr>
          <p:cNvSpPr/>
          <p:nvPr/>
        </p:nvSpPr>
        <p:spPr>
          <a:xfrm>
            <a:off x="7705863" y="5700300"/>
            <a:ext cx="4943649" cy="1234618"/>
          </a:xfrm>
          <a:prstGeom prst="roundRect">
            <a:avLst/>
          </a:prstGeom>
          <a:solidFill>
            <a:schemeClr val="tx1">
              <a:lumMod val="50000"/>
              <a:lumOff val="50000"/>
              <a:alpha val="411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ACC02B-1A83-6340-1EDA-FF0CDCA9F788}"/>
              </a:ext>
            </a:extLst>
          </p:cNvPr>
          <p:cNvSpPr txBox="1"/>
          <p:nvPr/>
        </p:nvSpPr>
        <p:spPr>
          <a:xfrm>
            <a:off x="7922802" y="5743993"/>
            <a:ext cx="4560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 Recommend insightful reviews only</a:t>
            </a:r>
            <a:endParaRPr kumimoji="1"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D7E4B65A-3305-0DA5-0402-15FF47565495}"/>
              </a:ext>
            </a:extLst>
          </p:cNvPr>
          <p:cNvSpPr txBox="1"/>
          <p:nvPr/>
        </p:nvSpPr>
        <p:spPr>
          <a:xfrm>
            <a:off x="6411821" y="1136290"/>
            <a:ext cx="11723287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chemeClr val="bg1"/>
                </a:solidFill>
                <a:latin typeface="Gluten Bold"/>
                <a:ea typeface="Gluten Bold"/>
                <a:cs typeface="Gluten Bold"/>
                <a:sym typeface="Gluten Bold"/>
              </a:rPr>
              <a:t>After optimizing the system, we finally find the reviews we're interested in about this cafe.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A3F1-EFF1-EEC1-EB1C-78FD4244F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B5EC23D-DB5A-0038-2C83-6293FB0428E3}"/>
              </a:ext>
            </a:extLst>
          </p:cNvPr>
          <p:cNvSpPr/>
          <p:nvPr/>
        </p:nvSpPr>
        <p:spPr>
          <a:xfrm>
            <a:off x="0" y="0"/>
            <a:ext cx="18288000" cy="10287711"/>
          </a:xfrm>
          <a:prstGeom prst="rect">
            <a:avLst/>
          </a:prstGeom>
          <a:solidFill>
            <a:srgbClr val="FF627B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B592349D-70BC-6D76-80A4-2D4315AEA512}"/>
              </a:ext>
            </a:extLst>
          </p:cNvPr>
          <p:cNvSpPr/>
          <p:nvPr/>
        </p:nvSpPr>
        <p:spPr>
          <a:xfrm>
            <a:off x="4191000" y="1714500"/>
            <a:ext cx="9144000" cy="1474721"/>
          </a:xfrm>
          <a:custGeom>
            <a:avLst/>
            <a:gdLst/>
            <a:ahLst/>
            <a:cxnLst/>
            <a:rect l="l" t="t" r="r" b="b"/>
            <a:pathLst>
              <a:path w="8892336" h="1922968">
                <a:moveTo>
                  <a:pt x="0" y="0"/>
                </a:moveTo>
                <a:lnTo>
                  <a:pt x="8892336" y="0"/>
                </a:lnTo>
                <a:lnTo>
                  <a:pt x="8892336" y="1922968"/>
                </a:lnTo>
                <a:lnTo>
                  <a:pt x="0" y="192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9D55141B-E8E8-3F64-22CD-92A49D36F0D5}"/>
              </a:ext>
            </a:extLst>
          </p:cNvPr>
          <p:cNvSpPr txBox="1"/>
          <p:nvPr/>
        </p:nvSpPr>
        <p:spPr>
          <a:xfrm>
            <a:off x="990600" y="325206"/>
            <a:ext cx="16535400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chemeClr val="bg1"/>
                </a:solidFill>
                <a:latin typeface="Gluten Bold"/>
                <a:ea typeface="Gluten Bold"/>
                <a:cs typeface="Gluten Bold"/>
                <a:sym typeface="Gluten Bold"/>
              </a:rPr>
              <a:t>Besides that, we can also extract answers from the reviews by asking questions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8A45B4-5AB9-E45D-55B9-5A7CD430D157}"/>
              </a:ext>
            </a:extLst>
          </p:cNvPr>
          <p:cNvSpPr txBox="1"/>
          <p:nvPr/>
        </p:nvSpPr>
        <p:spPr>
          <a:xfrm>
            <a:off x="5791200" y="19431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</a:rPr>
              <a:t>I want a calm experience</a:t>
            </a:r>
            <a:endParaRPr kumimoji="1" lang="zh-CN" altLang="en-US" sz="3600" b="1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98B3B-62BD-B862-03DC-4E46377E7961}"/>
              </a:ext>
            </a:extLst>
          </p:cNvPr>
          <p:cNvGrpSpPr/>
          <p:nvPr/>
        </p:nvGrpSpPr>
        <p:grpSpPr>
          <a:xfrm>
            <a:off x="2819400" y="3441505"/>
            <a:ext cx="12344400" cy="6203932"/>
            <a:chOff x="2819400" y="3441505"/>
            <a:chExt cx="12344400" cy="6203932"/>
          </a:xfrm>
        </p:grpSpPr>
        <p:pic>
          <p:nvPicPr>
            <p:cNvPr id="29" name="Picture 2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4266D8E1-3D30-6AAA-ECE3-941A17F9A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3441505"/>
              <a:ext cx="12344400" cy="620393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7CE506F-9A85-A9A4-0BA9-0818B40F77A4}"/>
                </a:ext>
              </a:extLst>
            </p:cNvPr>
            <p:cNvSpPr/>
            <p:nvPr/>
          </p:nvSpPr>
          <p:spPr>
            <a:xfrm>
              <a:off x="14097000" y="4838700"/>
              <a:ext cx="762000" cy="609600"/>
            </a:xfrm>
            <a:prstGeom prst="rect">
              <a:avLst/>
            </a:prstGeom>
            <a:solidFill>
              <a:srgbClr val="C029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C2E0BB2-5678-7507-DBC0-453A40C0AB01}"/>
                </a:ext>
              </a:extLst>
            </p:cNvPr>
            <p:cNvSpPr/>
            <p:nvPr/>
          </p:nvSpPr>
          <p:spPr>
            <a:xfrm>
              <a:off x="14097000" y="5933871"/>
              <a:ext cx="762000" cy="609600"/>
            </a:xfrm>
            <a:prstGeom prst="rect">
              <a:avLst/>
            </a:prstGeom>
            <a:solidFill>
              <a:srgbClr val="ECE5E5"/>
            </a:solidFill>
            <a:ln>
              <a:solidFill>
                <a:srgbClr val="ECE5E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B15782-BFA1-797B-B2CD-213778D5F21E}"/>
                </a:ext>
              </a:extLst>
            </p:cNvPr>
            <p:cNvSpPr/>
            <p:nvPr/>
          </p:nvSpPr>
          <p:spPr>
            <a:xfrm>
              <a:off x="14097000" y="7356576"/>
              <a:ext cx="762000" cy="609600"/>
            </a:xfrm>
            <a:prstGeom prst="rect">
              <a:avLst/>
            </a:prstGeom>
            <a:solidFill>
              <a:srgbClr val="ECE5E5"/>
            </a:solidFill>
            <a:ln>
              <a:solidFill>
                <a:srgbClr val="ECE5E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C0FEE0-EAED-BAF4-194D-CC27AF4F1329}"/>
                </a:ext>
              </a:extLst>
            </p:cNvPr>
            <p:cNvSpPr/>
            <p:nvPr/>
          </p:nvSpPr>
          <p:spPr>
            <a:xfrm>
              <a:off x="14097000" y="8618963"/>
              <a:ext cx="762000" cy="609600"/>
            </a:xfrm>
            <a:prstGeom prst="rect">
              <a:avLst/>
            </a:prstGeom>
            <a:solidFill>
              <a:srgbClr val="ECE5E5"/>
            </a:solidFill>
            <a:ln>
              <a:solidFill>
                <a:srgbClr val="ECE5E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449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1800F-F324-1246-C3ED-28337F5FAD45}"/>
              </a:ext>
            </a:extLst>
          </p:cNvPr>
          <p:cNvSpPr/>
          <p:nvPr/>
        </p:nvSpPr>
        <p:spPr>
          <a:xfrm>
            <a:off x="0" y="0"/>
            <a:ext cx="18288000" cy="10287711"/>
          </a:xfrm>
          <a:prstGeom prst="rect">
            <a:avLst/>
          </a:prstGeom>
          <a:solidFill>
            <a:srgbClr val="FF627B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and person sitting at a table&#10;&#10;AI-generated content may be incorrect.">
            <a:extLst>
              <a:ext uri="{FF2B5EF4-FFF2-40B4-BE49-F238E27FC236}">
                <a16:creationId xmlns:a16="http://schemas.microsoft.com/office/drawing/2014/main" id="{174AAF97-E71B-DE7C-5271-8892BD19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r="8861"/>
          <a:stretch/>
        </p:blipFill>
        <p:spPr>
          <a:xfrm>
            <a:off x="1104910" y="-711"/>
            <a:ext cx="16306780" cy="10285077"/>
          </a:xfrm>
          <a:prstGeom prst="rect">
            <a:avLst/>
          </a:prstGeom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53381A4F-AC42-E53B-FF3E-B1CEFECAA39C}"/>
              </a:ext>
            </a:extLst>
          </p:cNvPr>
          <p:cNvSpPr txBox="1"/>
          <p:nvPr/>
        </p:nvSpPr>
        <p:spPr>
          <a:xfrm>
            <a:off x="2133600" y="2957209"/>
            <a:ext cx="14782780" cy="99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13800" b="1" dirty="0">
                <a:solidFill>
                  <a:schemeClr val="bg1"/>
                </a:solidFill>
                <a:latin typeface="Gluten Bold"/>
                <a:ea typeface="Gluten Bold"/>
                <a:cs typeface="Gluten Bold"/>
                <a:sym typeface="Gluten Bold"/>
              </a:rPr>
              <a:t>Here we are !!!</a:t>
            </a:r>
          </a:p>
        </p:txBody>
      </p:sp>
    </p:spTree>
    <p:extLst>
      <p:ext uri="{BB962C8B-B14F-4D97-AF65-F5344CB8AC3E}">
        <p14:creationId xmlns:p14="http://schemas.microsoft.com/office/powerpoint/2010/main" val="862317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CDC11-AF78-6FE6-9F33-E2EB274B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A8861-7026-812C-4730-A0D81E8B2D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AEB34-23E4-67B2-FF74-E7B5235E5F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C3977-1F85-9290-29BD-418530E9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8288000" cy="103148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CE2677-6F76-1184-CAFC-D080BA663D75}"/>
              </a:ext>
            </a:extLst>
          </p:cNvPr>
          <p:cNvSpPr/>
          <p:nvPr/>
        </p:nvSpPr>
        <p:spPr>
          <a:xfrm>
            <a:off x="0" y="0"/>
            <a:ext cx="18288000" cy="10314881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95A53-4621-1FE5-0A15-CCD818A69C66}"/>
              </a:ext>
            </a:extLst>
          </p:cNvPr>
          <p:cNvSpPr txBox="1"/>
          <p:nvPr/>
        </p:nvSpPr>
        <p:spPr>
          <a:xfrm>
            <a:off x="1371600" y="4127065"/>
            <a:ext cx="799407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  <a:p>
            <a:endParaRPr kumimoji="1" lang="en-US" altLang="zh-CN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kumimoji="1" lang="en-US" altLang="zh-CN" sz="4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kumimoji="1" lang="zh-CN" altLang="en-US" sz="4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31893-DFE3-44EB-D074-40F8BB36F981}"/>
              </a:ext>
            </a:extLst>
          </p:cNvPr>
          <p:cNvSpPr txBox="1"/>
          <p:nvPr/>
        </p:nvSpPr>
        <p:spPr>
          <a:xfrm>
            <a:off x="7211290" y="9180942"/>
            <a:ext cx="116378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700" dirty="0">
                <a:solidFill>
                  <a:schemeClr val="bg1"/>
                </a:solidFill>
              </a:rPr>
              <a:t>Team10: </a:t>
            </a:r>
            <a:r>
              <a:rPr lang="en-US" sz="2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Aryan Sehgal, Barrett Ratzlaff, </a:t>
            </a:r>
            <a:r>
              <a:rPr lang="en-US" sz="2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Manyi</a:t>
            </a:r>
            <a:r>
              <a:rPr lang="en-US" sz="2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Hong, Shreya Lodha</a:t>
            </a:r>
            <a:r>
              <a:rPr kumimoji="1" lang="en-US" altLang="zh-CN" sz="2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zh-CN" altLang="en-US" sz="2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5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756E9F-D8FE-82A5-E050-83979C4E9784}"/>
              </a:ext>
            </a:extLst>
          </p:cNvPr>
          <p:cNvSpPr/>
          <p:nvPr/>
        </p:nvSpPr>
        <p:spPr>
          <a:xfrm>
            <a:off x="0" y="17318"/>
            <a:ext cx="18288000" cy="10287000"/>
          </a:xfrm>
          <a:prstGeom prst="rect">
            <a:avLst/>
          </a:prstGeom>
          <a:solidFill>
            <a:srgbClr val="FF627B">
              <a:alpha val="7744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Freeform 2"/>
          <p:cNvSpPr/>
          <p:nvPr/>
        </p:nvSpPr>
        <p:spPr>
          <a:xfrm>
            <a:off x="-292025" y="-1501203"/>
            <a:ext cx="9109233" cy="7287387"/>
          </a:xfrm>
          <a:custGeom>
            <a:avLst/>
            <a:gdLst/>
            <a:ahLst/>
            <a:cxnLst/>
            <a:rect l="l" t="t" r="r" b="b"/>
            <a:pathLst>
              <a:path w="9109233" h="7287387">
                <a:moveTo>
                  <a:pt x="0" y="0"/>
                </a:moveTo>
                <a:lnTo>
                  <a:pt x="9109233" y="0"/>
                </a:lnTo>
                <a:lnTo>
                  <a:pt x="9109233" y="7287386"/>
                </a:lnTo>
                <a:lnTo>
                  <a:pt x="0" y="7287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923930" y="3359389"/>
            <a:ext cx="10561735" cy="6442658"/>
          </a:xfrm>
          <a:custGeom>
            <a:avLst/>
            <a:gdLst/>
            <a:ahLst/>
            <a:cxnLst/>
            <a:rect l="l" t="t" r="r" b="b"/>
            <a:pathLst>
              <a:path w="10561735" h="6442658">
                <a:moveTo>
                  <a:pt x="0" y="0"/>
                </a:moveTo>
                <a:lnTo>
                  <a:pt x="10561735" y="0"/>
                </a:lnTo>
                <a:lnTo>
                  <a:pt x="10561735" y="6442658"/>
                </a:lnTo>
                <a:lnTo>
                  <a:pt x="0" y="6442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308024" y="717367"/>
            <a:ext cx="9548900" cy="182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chemeClr val="tx2">
                    <a:lumMod val="75000"/>
                  </a:schemeClr>
                </a:solidFill>
                <a:latin typeface="Gluten Bold"/>
                <a:ea typeface="Gluten Bold"/>
                <a:cs typeface="Gluten Bold"/>
                <a:sym typeface="Gluten Bold"/>
              </a:rPr>
              <a:t>We logged into Yelp and started searching for our target cafe Dolce Vita Cafe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2400" y="6330792"/>
            <a:ext cx="2245167" cy="393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5300B89B-CE8A-5C62-8F0E-D12EFBDFA0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627B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488622" y="361201"/>
            <a:ext cx="17310755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chemeClr val="tx2">
                    <a:lumMod val="75000"/>
                  </a:schemeClr>
                </a:solidFill>
                <a:latin typeface="Gluten Bold"/>
                <a:ea typeface="Gluten Bold"/>
                <a:cs typeface="Gluten Bold"/>
                <a:sym typeface="Gluten Bold"/>
              </a:rPr>
              <a:t>We tried to evaluate the shop’s issues by looking at negative reviews, we found it struggled to extract the key points we want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A9B1B04-EFE3-D25E-E852-575629E0741E}"/>
              </a:ext>
            </a:extLst>
          </p:cNvPr>
          <p:cNvGrpSpPr/>
          <p:nvPr/>
        </p:nvGrpSpPr>
        <p:grpSpPr>
          <a:xfrm>
            <a:off x="697156" y="3308911"/>
            <a:ext cx="3386793" cy="6701353"/>
            <a:chOff x="1171447" y="3240623"/>
            <a:chExt cx="3386793" cy="6701353"/>
          </a:xfrm>
        </p:grpSpPr>
        <p:grpSp>
          <p:nvGrpSpPr>
            <p:cNvPr id="2" name="Group 2"/>
            <p:cNvGrpSpPr>
              <a:grpSpLocks noChangeAspect="1"/>
            </p:cNvGrpSpPr>
            <p:nvPr/>
          </p:nvGrpSpPr>
          <p:grpSpPr>
            <a:xfrm>
              <a:off x="1171447" y="3240623"/>
              <a:ext cx="3386793" cy="6701353"/>
              <a:chOff x="0" y="0"/>
              <a:chExt cx="2620010" cy="518414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" name="Freeform 4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12" r="-112"/>
                </a:stretch>
              </a:blip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0BE197-91E5-E20F-EF11-5751B01E7CDA}"/>
                </a:ext>
              </a:extLst>
            </p:cNvPr>
            <p:cNvSpPr txBox="1"/>
            <p:nvPr/>
          </p:nvSpPr>
          <p:spPr>
            <a:xfrm>
              <a:off x="1328751" y="5020818"/>
              <a:ext cx="301638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4800" b="1" dirty="0">
                  <a:solidFill>
                    <a:srgbClr val="C00000"/>
                  </a:solidFill>
                </a:rPr>
                <a:t>Over 200+ reviews</a:t>
              </a:r>
              <a:endParaRPr kumimoji="1" lang="zh-CN" altLang="en-US" sz="4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4DFD50-A080-4948-2B6A-9EF5E5A2035D}"/>
              </a:ext>
            </a:extLst>
          </p:cNvPr>
          <p:cNvGrpSpPr/>
          <p:nvPr/>
        </p:nvGrpSpPr>
        <p:grpSpPr>
          <a:xfrm>
            <a:off x="6542133" y="3435710"/>
            <a:ext cx="3329496" cy="6587979"/>
            <a:chOff x="7479252" y="3322389"/>
            <a:chExt cx="3329496" cy="6587979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7479252" y="3322389"/>
              <a:ext cx="3329496" cy="6587979"/>
              <a:chOff x="0" y="0"/>
              <a:chExt cx="2620010" cy="51841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12" r="-112"/>
                </a:stretch>
              </a:blip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5" name="Frame 34">
              <a:extLst>
                <a:ext uri="{FF2B5EF4-FFF2-40B4-BE49-F238E27FC236}">
                  <a16:creationId xmlns:a16="http://schemas.microsoft.com/office/drawing/2014/main" id="{A40A4916-E521-DCCC-4823-C39D20FEA669}"/>
                </a:ext>
              </a:extLst>
            </p:cNvPr>
            <p:cNvSpPr/>
            <p:nvPr/>
          </p:nvSpPr>
          <p:spPr>
            <a:xfrm>
              <a:off x="7723350" y="5161537"/>
              <a:ext cx="2496068" cy="841974"/>
            </a:xfrm>
            <a:prstGeom prst="frame">
              <a:avLst>
                <a:gd name="adj1" fmla="val 334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F430474-D7B0-C83E-2366-B371D11069B9}"/>
              </a:ext>
            </a:extLst>
          </p:cNvPr>
          <p:cNvGrpSpPr/>
          <p:nvPr/>
        </p:nvGrpSpPr>
        <p:grpSpPr>
          <a:xfrm>
            <a:off x="12259759" y="3397073"/>
            <a:ext cx="3386793" cy="6701353"/>
            <a:chOff x="13432303" y="3228056"/>
            <a:chExt cx="3386793" cy="6701353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3432303" y="3228056"/>
              <a:ext cx="3386793" cy="6701353"/>
              <a:chOff x="0" y="0"/>
              <a:chExt cx="2620010" cy="518414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12" r="-112"/>
                </a:stretch>
              </a:blip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0C3F7F4-1071-5E63-F409-8EDC251929C4}"/>
                </a:ext>
              </a:extLst>
            </p:cNvPr>
            <p:cNvSpPr/>
            <p:nvPr/>
          </p:nvSpPr>
          <p:spPr>
            <a:xfrm>
              <a:off x="13829110" y="6811311"/>
              <a:ext cx="2667000" cy="762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0DEBB2-959E-AD78-15DA-CAC8C7F15353}"/>
                </a:ext>
              </a:extLst>
            </p:cNvPr>
            <p:cNvSpPr txBox="1"/>
            <p:nvPr/>
          </p:nvSpPr>
          <p:spPr>
            <a:xfrm>
              <a:off x="13891310" y="6778478"/>
              <a:ext cx="990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/>
                <a:t>Horrible!</a:t>
              </a:r>
              <a:endParaRPr kumimoji="1" lang="zh-CN" altLang="en-US" sz="1100" dirty="0"/>
            </a:p>
          </p:txBody>
        </p:sp>
        <p:sp>
          <p:nvSpPr>
            <p:cNvPr id="38" name="Frame 37">
              <a:extLst>
                <a:ext uri="{FF2B5EF4-FFF2-40B4-BE49-F238E27FC236}">
                  <a16:creationId xmlns:a16="http://schemas.microsoft.com/office/drawing/2014/main" id="{C7CBB541-4F67-FE7B-E530-3E1A9AC76CC3}"/>
                </a:ext>
              </a:extLst>
            </p:cNvPr>
            <p:cNvSpPr/>
            <p:nvPr/>
          </p:nvSpPr>
          <p:spPr>
            <a:xfrm>
              <a:off x="13742526" y="6489749"/>
              <a:ext cx="2667000" cy="532275"/>
            </a:xfrm>
            <a:prstGeom prst="frame">
              <a:avLst>
                <a:gd name="adj1" fmla="val 536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Cloud 42">
            <a:extLst>
              <a:ext uri="{FF2B5EF4-FFF2-40B4-BE49-F238E27FC236}">
                <a16:creationId xmlns:a16="http://schemas.microsoft.com/office/drawing/2014/main" id="{F197C7AA-E99B-D4A0-7A5A-70A2EDE814BB}"/>
              </a:ext>
            </a:extLst>
          </p:cNvPr>
          <p:cNvSpPr/>
          <p:nvPr/>
        </p:nvSpPr>
        <p:spPr>
          <a:xfrm>
            <a:off x="3362513" y="1662005"/>
            <a:ext cx="3032388" cy="1923161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much reviews</a:t>
            </a:r>
            <a:endParaRPr kumimoji="1" lang="zh-CN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A1C5F84A-8D36-A577-127E-73FFF5DA14D1}"/>
              </a:ext>
            </a:extLst>
          </p:cNvPr>
          <p:cNvSpPr/>
          <p:nvPr/>
        </p:nvSpPr>
        <p:spPr>
          <a:xfrm>
            <a:off x="9082764" y="1601793"/>
            <a:ext cx="3434476" cy="1923161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topic selection based on sentiment</a:t>
            </a:r>
            <a:endParaRPr kumimoji="1" lang="zh-CN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9DE1EA02-84D7-AD52-8F38-70F80037A67E}"/>
              </a:ext>
            </a:extLst>
          </p:cNvPr>
          <p:cNvSpPr/>
          <p:nvPr/>
        </p:nvSpPr>
        <p:spPr>
          <a:xfrm>
            <a:off x="15037800" y="1607969"/>
            <a:ext cx="3032388" cy="1923161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Useless reviews</a:t>
            </a:r>
            <a:endParaRPr kumimoji="1" lang="zh-CN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6D85B3-4032-E3D2-9A30-EF8B923044E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51195" y="6925156"/>
            <a:ext cx="17310755" cy="7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b="1" dirty="0">
                <a:solidFill>
                  <a:srgbClr val="FFFFFF"/>
                </a:solidFill>
                <a:latin typeface="Gluten Bold"/>
                <a:ea typeface="Gluten Bold"/>
                <a:cs typeface="Gluten Bold"/>
                <a:sym typeface="Gluten Bold"/>
              </a:rPr>
              <a:t>System upgrading...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904" y="1483806"/>
            <a:ext cx="16380396" cy="195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b="1" dirty="0">
                <a:solidFill>
                  <a:srgbClr val="FF4137"/>
                </a:solidFill>
                <a:latin typeface="Gluten Bold"/>
                <a:ea typeface="Gluten Bold"/>
                <a:cs typeface="Gluten Bold"/>
                <a:sym typeface="Gluten Bold"/>
              </a:rPr>
              <a:t>A Solution for Review Processing and Personalized Recommendations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5999B2-0AED-6A1A-8236-B7AD8203E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5" t="47575" r="34949" b="43854"/>
          <a:stretch/>
        </p:blipFill>
        <p:spPr>
          <a:xfrm>
            <a:off x="3429000" y="4032100"/>
            <a:ext cx="10918206" cy="17775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77628"/>
            <a:ext cx="18288000" cy="1104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008F1-3907-DCCE-E6A1-9D20D31D0B96}"/>
              </a:ext>
            </a:extLst>
          </p:cNvPr>
          <p:cNvSpPr txBox="1"/>
          <p:nvPr/>
        </p:nvSpPr>
        <p:spPr>
          <a:xfrm>
            <a:off x="834798" y="965200"/>
            <a:ext cx="16816387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Source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3E73DA-AB45-5F8D-BE85-635E37718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200" y="3938153"/>
            <a:ext cx="16357599" cy="56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5AAA25-83CD-5CFD-9A47-508670F15BC8}"/>
              </a:ext>
            </a:extLst>
          </p:cNvPr>
          <p:cNvSpPr txBox="1"/>
          <p:nvPr/>
        </p:nvSpPr>
        <p:spPr>
          <a:xfrm>
            <a:off x="457200" y="2533250"/>
            <a:ext cx="16357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dataset is offered publicly by Yelp, which provides real-world data related to businesses including reviews, photos, check-ins, and attributes like hours, parking availability, and ambiance.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9B122D76-E1FC-C06A-B5DF-F1D1069358C4}"/>
              </a:ext>
            </a:extLst>
          </p:cNvPr>
          <p:cNvSpPr txBox="1"/>
          <p:nvPr/>
        </p:nvSpPr>
        <p:spPr>
          <a:xfrm>
            <a:off x="457200" y="9563100"/>
            <a:ext cx="897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Source: </a:t>
            </a: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https://business.yelp.com/data/resources/open-dataset/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B4816-A4DB-85A9-0E3D-B1E99392EDCF}"/>
              </a:ext>
            </a:extLst>
          </p:cNvPr>
          <p:cNvSpPr txBox="1"/>
          <p:nvPr/>
        </p:nvSpPr>
        <p:spPr>
          <a:xfrm>
            <a:off x="6423591" y="841757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 on café businesses with 111,685 rows. </a:t>
            </a:r>
            <a:endParaRPr kumimoji="1"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4266850-75AF-4138-8B74-9F9EDC22010B}"/>
              </a:ext>
            </a:extLst>
          </p:cNvPr>
          <p:cNvSpPr/>
          <p:nvPr/>
        </p:nvSpPr>
        <p:spPr>
          <a:xfrm>
            <a:off x="11944350" y="8328238"/>
            <a:ext cx="6199272" cy="1188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C63B05-E670-572A-D97B-977C9F30481A}"/>
              </a:ext>
            </a:extLst>
          </p:cNvPr>
          <p:cNvSpPr txBox="1"/>
          <p:nvPr/>
        </p:nvSpPr>
        <p:spPr>
          <a:xfrm>
            <a:off x="17623193" y="9637834"/>
            <a:ext cx="5204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8B55751B-350B-40B9-882A-5855EC4BC708}"/>
              </a:ext>
            </a:extLst>
          </p:cNvPr>
          <p:cNvSpPr txBox="1"/>
          <p:nvPr/>
        </p:nvSpPr>
        <p:spPr>
          <a:xfrm>
            <a:off x="425177" y="1732638"/>
            <a:ext cx="17862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Consumers rely heavily on online reviews to make informed decisions about businesses, yet the overwhelming volume of reviews on Yelp often presents challenges that hinder user satisfaction and decision-making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7BF2D82-08A4-4728-973A-034B2F9AD0E6}"/>
              </a:ext>
            </a:extLst>
          </p:cNvPr>
          <p:cNvSpPr/>
          <p:nvPr/>
        </p:nvSpPr>
        <p:spPr>
          <a:xfrm>
            <a:off x="749802" y="3443286"/>
            <a:ext cx="8324405" cy="5902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6">
            <a:extLst>
              <a:ext uri="{FF2B5EF4-FFF2-40B4-BE49-F238E27FC236}">
                <a16:creationId xmlns:a16="http://schemas.microsoft.com/office/drawing/2014/main" id="{731D1B93-A0A4-4A90-BABB-042F04F6E0BF}"/>
              </a:ext>
            </a:extLst>
          </p:cNvPr>
          <p:cNvSpPr txBox="1"/>
          <p:nvPr/>
        </p:nvSpPr>
        <p:spPr>
          <a:xfrm>
            <a:off x="1075922" y="4733186"/>
            <a:ext cx="78667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01 </a:t>
            </a:r>
            <a:r>
              <a:rPr lang="en-US" altLang="zh-CN" sz="3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Non-Thematically Categorized Reviews</a:t>
            </a:r>
          </a:p>
          <a:p>
            <a:r>
              <a:rPr lang="en-US" altLang="zh-CN" sz="27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can be hard to align reviews with users' preferences, like providing food reviews for users who care about the service.</a:t>
            </a:r>
          </a:p>
          <a:p>
            <a:endParaRPr lang="en" altLang="zh-CN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" altLang="zh-CN" sz="3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02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An overwhelming number of unhelpful reviews</a:t>
            </a:r>
            <a:endParaRPr lang="en" altLang="zh-CN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700" dirty="0">
                <a:latin typeface="Arial" panose="020B0604020202020204" pitchFamily="34" charset="0"/>
                <a:cs typeface="Arial" panose="020B0604020202020204" pitchFamily="34" charset="0"/>
              </a:rPr>
              <a:t>It can be difficult to distinguish genuine reviews from unhelpful reviews or find an insightful review within a volume of reviews.</a:t>
            </a:r>
            <a:endParaRPr lang="en" altLang="zh-CN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7">
            <a:extLst>
              <a:ext uri="{FF2B5EF4-FFF2-40B4-BE49-F238E27FC236}">
                <a16:creationId xmlns:a16="http://schemas.microsoft.com/office/drawing/2014/main" id="{048F60E7-4FF7-447A-94AB-F47FBC9511ED}"/>
              </a:ext>
            </a:extLst>
          </p:cNvPr>
          <p:cNvSpPr txBox="1"/>
          <p:nvPr/>
        </p:nvSpPr>
        <p:spPr>
          <a:xfrm>
            <a:off x="1050797" y="3776809"/>
            <a:ext cx="531058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Problems</a:t>
            </a:r>
            <a:endParaRPr kumimoji="1" lang="zh-CN" alt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直线连接符 9">
            <a:extLst>
              <a:ext uri="{FF2B5EF4-FFF2-40B4-BE49-F238E27FC236}">
                <a16:creationId xmlns:a16="http://schemas.microsoft.com/office/drawing/2014/main" id="{42EF86DF-291D-45B9-96F1-1C3D4C623952}"/>
              </a:ext>
            </a:extLst>
          </p:cNvPr>
          <p:cNvCxnSpPr>
            <a:cxnSpLocks/>
          </p:cNvCxnSpPr>
          <p:nvPr/>
        </p:nvCxnSpPr>
        <p:spPr>
          <a:xfrm flipV="1">
            <a:off x="10416339" y="5227667"/>
            <a:ext cx="7320171" cy="320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10">
            <a:extLst>
              <a:ext uri="{FF2B5EF4-FFF2-40B4-BE49-F238E27FC236}">
                <a16:creationId xmlns:a16="http://schemas.microsoft.com/office/drawing/2014/main" id="{52010220-CE33-471A-A286-D5ACF695FC17}"/>
              </a:ext>
            </a:extLst>
          </p:cNvPr>
          <p:cNvCxnSpPr>
            <a:cxnSpLocks/>
          </p:cNvCxnSpPr>
          <p:nvPr/>
        </p:nvCxnSpPr>
        <p:spPr>
          <a:xfrm>
            <a:off x="10416642" y="7581236"/>
            <a:ext cx="7320171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11">
            <a:extLst>
              <a:ext uri="{FF2B5EF4-FFF2-40B4-BE49-F238E27FC236}">
                <a16:creationId xmlns:a16="http://schemas.microsoft.com/office/drawing/2014/main" id="{43D101CE-0FD6-429B-B608-5D5C34FFDF58}"/>
              </a:ext>
            </a:extLst>
          </p:cNvPr>
          <p:cNvCxnSpPr>
            <a:cxnSpLocks/>
          </p:cNvCxnSpPr>
          <p:nvPr/>
        </p:nvCxnSpPr>
        <p:spPr>
          <a:xfrm flipV="1">
            <a:off x="9435002" y="3223318"/>
            <a:ext cx="0" cy="1043240"/>
          </a:xfrm>
          <a:prstGeom prst="straightConnector1">
            <a:avLst/>
          </a:prstGeom>
          <a:ln w="9525">
            <a:solidFill>
              <a:srgbClr val="E78681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12">
            <a:extLst>
              <a:ext uri="{FF2B5EF4-FFF2-40B4-BE49-F238E27FC236}">
                <a16:creationId xmlns:a16="http://schemas.microsoft.com/office/drawing/2014/main" id="{788CB31E-1B14-4135-8664-319DB0BEF1E2}"/>
              </a:ext>
            </a:extLst>
          </p:cNvPr>
          <p:cNvSpPr txBox="1"/>
          <p:nvPr/>
        </p:nvSpPr>
        <p:spPr>
          <a:xfrm>
            <a:off x="9658057" y="3415871"/>
            <a:ext cx="2258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200" b="1" dirty="0">
                <a:solidFill>
                  <a:srgbClr val="431D3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GOALS</a:t>
            </a:r>
            <a:endParaRPr kumimoji="1" lang="zh-CN" altLang="en-US" sz="4200" b="1" dirty="0">
              <a:solidFill>
                <a:srgbClr val="431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13">
            <a:extLst>
              <a:ext uri="{FF2B5EF4-FFF2-40B4-BE49-F238E27FC236}">
                <a16:creationId xmlns:a16="http://schemas.microsoft.com/office/drawing/2014/main" id="{6826D88D-C225-4A4B-A4E0-B59174E63588}"/>
              </a:ext>
            </a:extLst>
          </p:cNvPr>
          <p:cNvSpPr txBox="1"/>
          <p:nvPr/>
        </p:nvSpPr>
        <p:spPr>
          <a:xfrm>
            <a:off x="10736575" y="4265758"/>
            <a:ext cx="8276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1F1F1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Categorize the reviews into key topics</a:t>
            </a:r>
            <a:endParaRPr lang="en" altLang="zh-CN" sz="3000" dirty="0">
              <a:solidFill>
                <a:schemeClr val="dk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Lato"/>
            </a:endParaRPr>
          </a:p>
        </p:txBody>
      </p:sp>
      <p:sp>
        <p:nvSpPr>
          <p:cNvPr id="49" name="文本框 14">
            <a:extLst>
              <a:ext uri="{FF2B5EF4-FFF2-40B4-BE49-F238E27FC236}">
                <a16:creationId xmlns:a16="http://schemas.microsoft.com/office/drawing/2014/main" id="{D3F259B5-FFE2-4F51-85B8-1FF4BD90BAC5}"/>
              </a:ext>
            </a:extLst>
          </p:cNvPr>
          <p:cNvSpPr txBox="1"/>
          <p:nvPr/>
        </p:nvSpPr>
        <p:spPr>
          <a:xfrm>
            <a:off x="10787116" y="6108339"/>
            <a:ext cx="7015868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altLang="zh-CN" sz="3000" dirty="0">
                <a:solidFill>
                  <a:srgbClr val="1F1F1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Analyze the sentiment of each review</a:t>
            </a:r>
            <a:endParaRPr lang="en" altLang="zh-CN" sz="3000" dirty="0">
              <a:solidFill>
                <a:schemeClr val="dk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Lato"/>
            </a:endParaRPr>
          </a:p>
        </p:txBody>
      </p:sp>
      <p:sp>
        <p:nvSpPr>
          <p:cNvPr id="50" name="文本框 15">
            <a:extLst>
              <a:ext uri="{FF2B5EF4-FFF2-40B4-BE49-F238E27FC236}">
                <a16:creationId xmlns:a16="http://schemas.microsoft.com/office/drawing/2014/main" id="{66473372-D960-42B5-9EA5-BB187906D2DA}"/>
              </a:ext>
            </a:extLst>
          </p:cNvPr>
          <p:cNvSpPr txBox="1"/>
          <p:nvPr/>
        </p:nvSpPr>
        <p:spPr>
          <a:xfrm>
            <a:off x="10750138" y="8144634"/>
            <a:ext cx="7015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1F1F1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Personalized recommendation system</a:t>
            </a:r>
            <a:endParaRPr kumimoji="1"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16">
            <a:extLst>
              <a:ext uri="{FF2B5EF4-FFF2-40B4-BE49-F238E27FC236}">
                <a16:creationId xmlns:a16="http://schemas.microsoft.com/office/drawing/2014/main" id="{EF49ACFC-C8DC-403E-A426-C667B1F8CA1E}"/>
              </a:ext>
            </a:extLst>
          </p:cNvPr>
          <p:cNvSpPr txBox="1"/>
          <p:nvPr/>
        </p:nvSpPr>
        <p:spPr>
          <a:xfrm>
            <a:off x="9706648" y="4266557"/>
            <a:ext cx="75828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sz="3000" b="1" dirty="0">
                <a:solidFill>
                  <a:srgbClr val="7A214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Lato"/>
              </a:rPr>
              <a:t>01</a:t>
            </a:r>
          </a:p>
          <a:p>
            <a:endParaRPr kumimoji="1" lang="zh-CN" altLang="en-US" sz="3000" b="1" dirty="0">
              <a:solidFill>
                <a:srgbClr val="7A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17">
            <a:extLst>
              <a:ext uri="{FF2B5EF4-FFF2-40B4-BE49-F238E27FC236}">
                <a16:creationId xmlns:a16="http://schemas.microsoft.com/office/drawing/2014/main" id="{B294558D-691F-4C6A-A894-4A5F1A51C059}"/>
              </a:ext>
            </a:extLst>
          </p:cNvPr>
          <p:cNvSpPr txBox="1"/>
          <p:nvPr/>
        </p:nvSpPr>
        <p:spPr>
          <a:xfrm>
            <a:off x="9732433" y="6181811"/>
            <a:ext cx="75828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sz="3000" b="1" dirty="0">
                <a:solidFill>
                  <a:srgbClr val="7A214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Lato"/>
              </a:rPr>
              <a:t>02</a:t>
            </a:r>
          </a:p>
          <a:p>
            <a:endParaRPr kumimoji="1" lang="zh-CN" altLang="en-US" sz="3000" b="1" dirty="0">
              <a:solidFill>
                <a:srgbClr val="7A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18">
            <a:extLst>
              <a:ext uri="{FF2B5EF4-FFF2-40B4-BE49-F238E27FC236}">
                <a16:creationId xmlns:a16="http://schemas.microsoft.com/office/drawing/2014/main" id="{9D1A3F79-E414-4FA6-B64B-EC0BD0124D72}"/>
              </a:ext>
            </a:extLst>
          </p:cNvPr>
          <p:cNvSpPr txBox="1"/>
          <p:nvPr/>
        </p:nvSpPr>
        <p:spPr>
          <a:xfrm>
            <a:off x="9658058" y="8097065"/>
            <a:ext cx="75828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altLang="zh-CN" sz="3000" b="1" dirty="0">
                <a:solidFill>
                  <a:srgbClr val="7A214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Lato"/>
              </a:rPr>
              <a:t>03</a:t>
            </a:r>
          </a:p>
          <a:p>
            <a:endParaRPr kumimoji="1" lang="zh-CN" altLang="en-US" sz="3000" b="1" dirty="0">
              <a:solidFill>
                <a:srgbClr val="7A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12F4B1-8331-A3F4-82D5-A43CBF734126}"/>
              </a:ext>
            </a:extLst>
          </p:cNvPr>
          <p:cNvSpPr/>
          <p:nvPr/>
        </p:nvSpPr>
        <p:spPr>
          <a:xfrm>
            <a:off x="152400" y="141335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3">
            <a:extLst>
              <a:ext uri="{FF2B5EF4-FFF2-40B4-BE49-F238E27FC236}">
                <a16:creationId xmlns:a16="http://schemas.microsoft.com/office/drawing/2014/main" id="{123E95C9-7652-4C65-A686-8FA1C116E32B}"/>
              </a:ext>
            </a:extLst>
          </p:cNvPr>
          <p:cNvSpPr txBox="1"/>
          <p:nvPr/>
        </p:nvSpPr>
        <p:spPr>
          <a:xfrm>
            <a:off x="571591" y="492583"/>
            <a:ext cx="1778884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altLang="zh-TW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92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19D9B781-20A0-791D-AF95-E1760228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3B888BB0-2D9F-B903-84E3-BB98F3C5804E}"/>
              </a:ext>
            </a:extLst>
          </p:cNvPr>
          <p:cNvSpPr/>
          <p:nvPr/>
        </p:nvSpPr>
        <p:spPr>
          <a:xfrm>
            <a:off x="8280400" y="6360593"/>
            <a:ext cx="6105396" cy="17221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73D5F01-25A0-3B7C-3E52-B0764C0C4D53}"/>
              </a:ext>
            </a:extLst>
          </p:cNvPr>
          <p:cNvSpPr/>
          <p:nvPr/>
        </p:nvSpPr>
        <p:spPr>
          <a:xfrm>
            <a:off x="8534396" y="2191523"/>
            <a:ext cx="2743200" cy="333297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6630B1A-7E52-3F32-CCC2-EE439F1CE8DC}"/>
              </a:ext>
            </a:extLst>
          </p:cNvPr>
          <p:cNvSpPr/>
          <p:nvPr/>
        </p:nvSpPr>
        <p:spPr>
          <a:xfrm>
            <a:off x="14859000" y="3022382"/>
            <a:ext cx="2743200" cy="184752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7C3D38-7EAE-D5C6-0EE4-9842CA7C46DC}"/>
              </a:ext>
            </a:extLst>
          </p:cNvPr>
          <p:cNvSpPr/>
          <p:nvPr/>
        </p:nvSpPr>
        <p:spPr>
          <a:xfrm>
            <a:off x="206925" y="328343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5D1A1-0AE7-FF9E-ECC9-B46D2C351A7D}"/>
              </a:ext>
            </a:extLst>
          </p:cNvPr>
          <p:cNvSpPr/>
          <p:nvPr/>
        </p:nvSpPr>
        <p:spPr>
          <a:xfrm>
            <a:off x="685800" y="3339775"/>
            <a:ext cx="19812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261C3-9DF3-A493-0B77-7F4D56585AA4}"/>
              </a:ext>
            </a:extLst>
          </p:cNvPr>
          <p:cNvSpPr txBox="1"/>
          <p:nvPr/>
        </p:nvSpPr>
        <p:spPr>
          <a:xfrm>
            <a:off x="635000" y="3495776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D56DBE-36F5-F3E2-F6BA-F838CF8AA344}"/>
              </a:ext>
            </a:extLst>
          </p:cNvPr>
          <p:cNvSpPr/>
          <p:nvPr/>
        </p:nvSpPr>
        <p:spPr>
          <a:xfrm>
            <a:off x="3390900" y="3347926"/>
            <a:ext cx="19812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24AB2-2E53-CA66-91B3-312D9A36ABDF}"/>
              </a:ext>
            </a:extLst>
          </p:cNvPr>
          <p:cNvSpPr txBox="1"/>
          <p:nvPr/>
        </p:nvSpPr>
        <p:spPr>
          <a:xfrm>
            <a:off x="3314700" y="3657815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89EDB-31D3-474B-7541-F912DC243618}"/>
              </a:ext>
            </a:extLst>
          </p:cNvPr>
          <p:cNvSpPr/>
          <p:nvPr/>
        </p:nvSpPr>
        <p:spPr>
          <a:xfrm>
            <a:off x="6172200" y="3347926"/>
            <a:ext cx="19812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81115-5CBF-680E-7562-96AC3049BEFA}"/>
              </a:ext>
            </a:extLst>
          </p:cNvPr>
          <p:cNvSpPr txBox="1"/>
          <p:nvPr/>
        </p:nvSpPr>
        <p:spPr>
          <a:xfrm>
            <a:off x="6146800" y="3657815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Text Mining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330F87-B64D-C677-8CF8-B0CC128C7AEC}"/>
              </a:ext>
            </a:extLst>
          </p:cNvPr>
          <p:cNvSpPr/>
          <p:nvPr/>
        </p:nvSpPr>
        <p:spPr>
          <a:xfrm>
            <a:off x="12039600" y="3296978"/>
            <a:ext cx="19812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2921B7-25EF-53E7-A71E-17B3FFD8A771}"/>
              </a:ext>
            </a:extLst>
          </p:cNvPr>
          <p:cNvSpPr txBox="1"/>
          <p:nvPr/>
        </p:nvSpPr>
        <p:spPr>
          <a:xfrm>
            <a:off x="11963400" y="3688257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Topic Modeling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FCE5E-2F64-3C98-1E33-1BC682683654}"/>
              </a:ext>
            </a:extLst>
          </p:cNvPr>
          <p:cNvSpPr/>
          <p:nvPr/>
        </p:nvSpPr>
        <p:spPr>
          <a:xfrm>
            <a:off x="8864602" y="2561581"/>
            <a:ext cx="1981200" cy="460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01DA0E-E21F-D0F8-C301-3D54AB86DADD}"/>
              </a:ext>
            </a:extLst>
          </p:cNvPr>
          <p:cNvSpPr/>
          <p:nvPr/>
        </p:nvSpPr>
        <p:spPr>
          <a:xfrm>
            <a:off x="8864602" y="3269467"/>
            <a:ext cx="1981200" cy="460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9B9E57-5D60-5CF8-3A39-FE5EB852D18D}"/>
              </a:ext>
            </a:extLst>
          </p:cNvPr>
          <p:cNvSpPr/>
          <p:nvPr/>
        </p:nvSpPr>
        <p:spPr>
          <a:xfrm>
            <a:off x="8864602" y="3977353"/>
            <a:ext cx="1981200" cy="460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D1D9F5-A479-51D3-2974-B9E5B229F80B}"/>
              </a:ext>
            </a:extLst>
          </p:cNvPr>
          <p:cNvSpPr/>
          <p:nvPr/>
        </p:nvSpPr>
        <p:spPr>
          <a:xfrm>
            <a:off x="8864602" y="4685239"/>
            <a:ext cx="1981200" cy="460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FF76EA-ECD6-A813-BED4-7CB80424ECD0}"/>
              </a:ext>
            </a:extLst>
          </p:cNvPr>
          <p:cNvSpPr txBox="1"/>
          <p:nvPr/>
        </p:nvSpPr>
        <p:spPr>
          <a:xfrm>
            <a:off x="8991600" y="2607315"/>
            <a:ext cx="1671676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TweetTokenizer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8068D-F427-2C58-A52E-8FD016F8D50B}"/>
              </a:ext>
            </a:extLst>
          </p:cNvPr>
          <p:cNvSpPr txBox="1"/>
          <p:nvPr/>
        </p:nvSpPr>
        <p:spPr>
          <a:xfrm>
            <a:off x="9309540" y="3339775"/>
            <a:ext cx="1112677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Stopword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1DF9B7-2C38-9773-569B-61FC3AB7612B}"/>
              </a:ext>
            </a:extLst>
          </p:cNvPr>
          <p:cNvSpPr txBox="1"/>
          <p:nvPr/>
        </p:nvSpPr>
        <p:spPr>
          <a:xfrm>
            <a:off x="9180433" y="4014510"/>
            <a:ext cx="1349537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Punctuation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CBF1D4-0576-8353-D47F-6DFAFE0EE76C}"/>
              </a:ext>
            </a:extLst>
          </p:cNvPr>
          <p:cNvSpPr txBox="1"/>
          <p:nvPr/>
        </p:nvSpPr>
        <p:spPr>
          <a:xfrm>
            <a:off x="9171966" y="4685239"/>
            <a:ext cx="1584921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TfidfVectorizer</a:t>
            </a:r>
            <a:endParaRPr lang="en-US" b="1" i="0" dirty="0">
              <a:solidFill>
                <a:schemeClr val="bg1"/>
              </a:solidFill>
              <a:effectLst/>
              <a:latin typeface="system-ui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8F1F3E-28DD-A233-3635-450BA11AE0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8153400" y="2791982"/>
            <a:ext cx="711202" cy="1127444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6600BB-3F2C-6E66-3699-82935426F59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147268" y="3499868"/>
            <a:ext cx="717334" cy="43786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4B2AC80-EECA-DA82-8F37-352B24FF4B6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144202" y="3911275"/>
            <a:ext cx="720400" cy="296479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7D4D3F-201B-378B-DE82-E855F789FCF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178800" y="3960669"/>
            <a:ext cx="685802" cy="954971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C23078B-29BA-1F53-E8D8-8A1B6F0005F6}"/>
              </a:ext>
            </a:extLst>
          </p:cNvPr>
          <p:cNvSpPr/>
          <p:nvPr/>
        </p:nvSpPr>
        <p:spPr>
          <a:xfrm>
            <a:off x="15190279" y="3302618"/>
            <a:ext cx="1981200" cy="460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9DCEDC-B957-835D-33E5-C54400859127}"/>
              </a:ext>
            </a:extLst>
          </p:cNvPr>
          <p:cNvSpPr/>
          <p:nvPr/>
        </p:nvSpPr>
        <p:spPr>
          <a:xfrm>
            <a:off x="15190279" y="4010504"/>
            <a:ext cx="1981200" cy="460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552FB3-E7A9-596D-A2DB-AB7FCF815728}"/>
              </a:ext>
            </a:extLst>
          </p:cNvPr>
          <p:cNvSpPr txBox="1"/>
          <p:nvPr/>
        </p:nvSpPr>
        <p:spPr>
          <a:xfrm>
            <a:off x="15892642" y="3360936"/>
            <a:ext cx="1349537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LDA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A6380B-767C-6F85-D5A9-07A6E42A5BF4}"/>
              </a:ext>
            </a:extLst>
          </p:cNvPr>
          <p:cNvSpPr txBox="1"/>
          <p:nvPr/>
        </p:nvSpPr>
        <p:spPr>
          <a:xfrm>
            <a:off x="15892642" y="4088367"/>
            <a:ext cx="1557158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NMF</a:t>
            </a:r>
            <a:endParaRPr lang="en-US" b="1" i="0" dirty="0">
              <a:solidFill>
                <a:schemeClr val="bg1"/>
              </a:solidFill>
              <a:effectLst/>
              <a:latin typeface="system-ui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308B98F-F6F8-AC94-6404-EE4F6051DE4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14114616" y="3533019"/>
            <a:ext cx="1075663" cy="293055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94EEA8-2874-5BA4-08F6-F499F6CCF94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4114616" y="3826074"/>
            <a:ext cx="1075663" cy="414831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715FA4E-870E-BBFA-68AF-561D6C645F22}"/>
              </a:ext>
            </a:extLst>
          </p:cNvPr>
          <p:cNvCxnSpPr>
            <a:cxnSpLocks/>
          </p:cNvCxnSpPr>
          <p:nvPr/>
        </p:nvCxnSpPr>
        <p:spPr>
          <a:xfrm flipV="1">
            <a:off x="2635251" y="3857870"/>
            <a:ext cx="784224" cy="106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6952922-A190-162B-1AF7-CCA8321B4E92}"/>
              </a:ext>
            </a:extLst>
          </p:cNvPr>
          <p:cNvCxnSpPr>
            <a:cxnSpLocks/>
          </p:cNvCxnSpPr>
          <p:nvPr/>
        </p:nvCxnSpPr>
        <p:spPr>
          <a:xfrm flipV="1">
            <a:off x="5367546" y="3908818"/>
            <a:ext cx="784224" cy="106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22A39-7A51-EAE8-C2A2-B31B1435ED46}"/>
              </a:ext>
            </a:extLst>
          </p:cNvPr>
          <p:cNvCxnSpPr>
            <a:cxnSpLocks/>
          </p:cNvCxnSpPr>
          <p:nvPr/>
        </p:nvCxnSpPr>
        <p:spPr>
          <a:xfrm>
            <a:off x="11012489" y="3919426"/>
            <a:ext cx="933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1896A1-13FC-B236-16FF-9F3BA0332074}"/>
              </a:ext>
            </a:extLst>
          </p:cNvPr>
          <p:cNvCxnSpPr>
            <a:cxnSpLocks/>
          </p:cNvCxnSpPr>
          <p:nvPr/>
        </p:nvCxnSpPr>
        <p:spPr>
          <a:xfrm>
            <a:off x="16078200" y="5173948"/>
            <a:ext cx="0" cy="990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6794BB1F-E81B-3CBE-2FB7-925D618CC429}"/>
              </a:ext>
            </a:extLst>
          </p:cNvPr>
          <p:cNvSpPr/>
          <p:nvPr/>
        </p:nvSpPr>
        <p:spPr>
          <a:xfrm>
            <a:off x="15173629" y="6644686"/>
            <a:ext cx="19812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73F2FB-C09B-28D6-739D-1D3617CF37DC}"/>
              </a:ext>
            </a:extLst>
          </p:cNvPr>
          <p:cNvSpPr txBox="1"/>
          <p:nvPr/>
        </p:nvSpPr>
        <p:spPr>
          <a:xfrm>
            <a:off x="15097429" y="6862243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Sentiment</a:t>
            </a:r>
          </a:p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07C8E48-2099-C304-32A4-8FED21070E16}"/>
              </a:ext>
            </a:extLst>
          </p:cNvPr>
          <p:cNvSpPr/>
          <p:nvPr/>
        </p:nvSpPr>
        <p:spPr>
          <a:xfrm>
            <a:off x="12210607" y="6976044"/>
            <a:ext cx="1981200" cy="46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solidFill>
                  <a:schemeClr val="tx1"/>
                </a:solidFill>
              </a:rPr>
              <a:t>TextBlob</a:t>
            </a:r>
            <a:r>
              <a:rPr kumimoji="1" lang="en-US" altLang="zh-CN" sz="2000" dirty="0">
                <a:solidFill>
                  <a:schemeClr val="tx1"/>
                </a:solidFill>
              </a:rPr>
              <a:t> Analysis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BEE79E1-49D5-BC1A-5629-2EF8E1410C19}"/>
              </a:ext>
            </a:extLst>
          </p:cNvPr>
          <p:cNvSpPr/>
          <p:nvPr/>
        </p:nvSpPr>
        <p:spPr>
          <a:xfrm>
            <a:off x="8558087" y="6630679"/>
            <a:ext cx="2484621" cy="497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F9019DE-D63C-1EDA-8081-D3714F864F68}"/>
              </a:ext>
            </a:extLst>
          </p:cNvPr>
          <p:cNvSpPr/>
          <p:nvPr/>
        </p:nvSpPr>
        <p:spPr>
          <a:xfrm>
            <a:off x="8558087" y="7338566"/>
            <a:ext cx="2484621" cy="4272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FDBAD6-6EBC-8574-918A-52D7AE573BF1}"/>
              </a:ext>
            </a:extLst>
          </p:cNvPr>
          <p:cNvSpPr txBox="1"/>
          <p:nvPr/>
        </p:nvSpPr>
        <p:spPr>
          <a:xfrm>
            <a:off x="8862354" y="6667836"/>
            <a:ext cx="1981200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KNN Classification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12ABDC-5AC7-A64A-5FA6-526F01B8A5EC}"/>
              </a:ext>
            </a:extLst>
          </p:cNvPr>
          <p:cNvSpPr txBox="1"/>
          <p:nvPr/>
        </p:nvSpPr>
        <p:spPr>
          <a:xfrm>
            <a:off x="8886759" y="7370883"/>
            <a:ext cx="2133600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Logistic Regression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D183B37-89A4-5FC6-9685-F302122EF8CE}"/>
              </a:ext>
            </a:extLst>
          </p:cNvPr>
          <p:cNvCxnSpPr>
            <a:cxnSpLocks/>
          </p:cNvCxnSpPr>
          <p:nvPr/>
        </p:nvCxnSpPr>
        <p:spPr>
          <a:xfrm flipH="1">
            <a:off x="11137357" y="7206444"/>
            <a:ext cx="978601" cy="2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04C3849-6311-0395-E663-337BF49557C7}"/>
              </a:ext>
            </a:extLst>
          </p:cNvPr>
          <p:cNvSpPr txBox="1"/>
          <p:nvPr/>
        </p:nvSpPr>
        <p:spPr>
          <a:xfrm>
            <a:off x="11197074" y="6819872"/>
            <a:ext cx="97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positive</a:t>
            </a:r>
            <a:endParaRPr kumimoji="1" lang="zh-CN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4DFA88-4AFD-841A-507A-A3AB164A9867}"/>
              </a:ext>
            </a:extLst>
          </p:cNvPr>
          <p:cNvSpPr txBox="1"/>
          <p:nvPr/>
        </p:nvSpPr>
        <p:spPr>
          <a:xfrm>
            <a:off x="11207526" y="7259749"/>
            <a:ext cx="97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negative</a:t>
            </a:r>
            <a:endParaRPr kumimoji="1" lang="zh-CN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F01475B-D972-846A-3A39-E71A9071BF53}"/>
              </a:ext>
            </a:extLst>
          </p:cNvPr>
          <p:cNvSpPr txBox="1"/>
          <p:nvPr/>
        </p:nvSpPr>
        <p:spPr>
          <a:xfrm>
            <a:off x="10998819" y="3596260"/>
            <a:ext cx="97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Clean</a:t>
            </a:r>
          </a:p>
          <a:p>
            <a:pPr algn="ctr"/>
            <a:r>
              <a:rPr kumimoji="1" lang="en-US" altLang="zh-CN" dirty="0"/>
              <a:t>text</a:t>
            </a:r>
            <a:endParaRPr kumimoji="1" lang="zh-CN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5E1E270-C714-9CBA-83B1-685FEE238100}"/>
              </a:ext>
            </a:extLst>
          </p:cNvPr>
          <p:cNvSpPr txBox="1"/>
          <p:nvPr/>
        </p:nvSpPr>
        <p:spPr>
          <a:xfrm>
            <a:off x="14859001" y="2654310"/>
            <a:ext cx="27432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Compare result</a:t>
            </a:r>
            <a:endParaRPr kumimoji="1" lang="zh-CN" alt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3B531C7-CD58-441F-4787-13D4400CF32B}"/>
              </a:ext>
            </a:extLst>
          </p:cNvPr>
          <p:cNvCxnSpPr>
            <a:cxnSpLocks/>
            <a:stCxn id="75" idx="1"/>
            <a:endCxn id="87" idx="3"/>
          </p:cNvCxnSpPr>
          <p:nvPr/>
        </p:nvCxnSpPr>
        <p:spPr>
          <a:xfrm flipH="1">
            <a:off x="14385796" y="7216186"/>
            <a:ext cx="711633" cy="548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6C56F2-23E0-2298-49BB-0FD4A112FEE8}"/>
              </a:ext>
            </a:extLst>
          </p:cNvPr>
          <p:cNvCxnSpPr>
            <a:cxnSpLocks/>
            <a:stCxn id="87" idx="1"/>
            <a:endCxn id="98" idx="3"/>
          </p:cNvCxnSpPr>
          <p:nvPr/>
        </p:nvCxnSpPr>
        <p:spPr>
          <a:xfrm flipH="1" flipV="1">
            <a:off x="6695497" y="7218940"/>
            <a:ext cx="1584903" cy="27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2AE2767-6A8A-6336-9737-B26CB4737EBD}"/>
              </a:ext>
            </a:extLst>
          </p:cNvPr>
          <p:cNvSpPr/>
          <p:nvPr/>
        </p:nvSpPr>
        <p:spPr>
          <a:xfrm>
            <a:off x="3960891" y="6457066"/>
            <a:ext cx="2651157" cy="1438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71E808-60AE-E03F-9177-FF96079E739C}"/>
              </a:ext>
            </a:extLst>
          </p:cNvPr>
          <p:cNvSpPr txBox="1"/>
          <p:nvPr/>
        </p:nvSpPr>
        <p:spPr>
          <a:xfrm>
            <a:off x="4053497" y="6711108"/>
            <a:ext cx="264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Personalized Recommendation System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AEB6EE-F710-D836-89A5-B1016A04A469}"/>
              </a:ext>
            </a:extLst>
          </p:cNvPr>
          <p:cNvSpPr txBox="1"/>
          <p:nvPr/>
        </p:nvSpPr>
        <p:spPr>
          <a:xfrm>
            <a:off x="6382790" y="6886512"/>
            <a:ext cx="2450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Aggregate </a:t>
            </a:r>
          </a:p>
          <a:p>
            <a:pPr algn="ctr"/>
            <a:r>
              <a:rPr kumimoji="1" lang="en-US" altLang="zh-CN" dirty="0"/>
              <a:t>all functions</a:t>
            </a:r>
            <a:endParaRPr kumimoji="1" lang="zh-CN" alt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CB463AE-F4F3-FB67-151D-79814FBA484E}"/>
              </a:ext>
            </a:extLst>
          </p:cNvPr>
          <p:cNvCxnSpPr>
            <a:cxnSpLocks/>
          </p:cNvCxnSpPr>
          <p:nvPr/>
        </p:nvCxnSpPr>
        <p:spPr>
          <a:xfrm flipH="1">
            <a:off x="3004977" y="7152875"/>
            <a:ext cx="8869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7619F8CB-426B-EAE0-2659-84DAD5DD450C}"/>
              </a:ext>
            </a:extLst>
          </p:cNvPr>
          <p:cNvSpPr txBox="1"/>
          <p:nvPr/>
        </p:nvSpPr>
        <p:spPr>
          <a:xfrm>
            <a:off x="658323" y="6897412"/>
            <a:ext cx="245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</a:rPr>
              <a:t>Application</a:t>
            </a:r>
            <a:endParaRPr kumimoji="1"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05" name="文本框 3">
            <a:extLst>
              <a:ext uri="{FF2B5EF4-FFF2-40B4-BE49-F238E27FC236}">
                <a16:creationId xmlns:a16="http://schemas.microsoft.com/office/drawing/2014/main" id="{7D982CF6-4FC7-2728-C8A7-AF62864EE71C}"/>
              </a:ext>
            </a:extLst>
          </p:cNvPr>
          <p:cNvSpPr txBox="1"/>
          <p:nvPr/>
        </p:nvSpPr>
        <p:spPr>
          <a:xfrm>
            <a:off x="483915" y="552906"/>
            <a:ext cx="1778884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Map</a:t>
            </a:r>
            <a:endParaRPr lang="en-US" altLang="zh-TW" sz="45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38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360283C4-D6BB-EEAB-2880-34EBFFFFB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BF5B5AD-88A3-773C-1C81-DFCC523ADEB3}"/>
              </a:ext>
            </a:extLst>
          </p:cNvPr>
          <p:cNvSpPr/>
          <p:nvPr/>
        </p:nvSpPr>
        <p:spPr>
          <a:xfrm>
            <a:off x="174200" y="190500"/>
            <a:ext cx="1676400" cy="149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99C8F946-EA59-D5FA-C93C-98D81E5DC099}"/>
              </a:ext>
            </a:extLst>
          </p:cNvPr>
          <p:cNvGrpSpPr/>
          <p:nvPr/>
        </p:nvGrpSpPr>
        <p:grpSpPr>
          <a:xfrm>
            <a:off x="865864" y="723900"/>
            <a:ext cx="16791709" cy="1487048"/>
            <a:chOff x="630618" y="1452067"/>
            <a:chExt cx="7533251" cy="676402"/>
          </a:xfrm>
        </p:grpSpPr>
        <p:sp>
          <p:nvSpPr>
            <p:cNvPr id="35" name="矩形 7">
              <a:extLst>
                <a:ext uri="{FF2B5EF4-FFF2-40B4-BE49-F238E27FC236}">
                  <a16:creationId xmlns:a16="http://schemas.microsoft.com/office/drawing/2014/main" id="{42824B2D-6FDE-C43F-4E03-8126B0B876EB}"/>
                </a:ext>
              </a:extLst>
            </p:cNvPr>
            <p:cNvSpPr/>
            <p:nvPr/>
          </p:nvSpPr>
          <p:spPr>
            <a:xfrm>
              <a:off x="630618" y="1452067"/>
              <a:ext cx="1231652" cy="67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 Pre-processing data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151488B6-5DF5-885B-611C-1EC97D66D3B7}"/>
                </a:ext>
              </a:extLst>
            </p:cNvPr>
            <p:cNvSpPr/>
            <p:nvPr/>
          </p:nvSpPr>
          <p:spPr>
            <a:xfrm>
              <a:off x="2131225" y="1452067"/>
              <a:ext cx="1393902" cy="674460"/>
            </a:xfrm>
            <a:prstGeom prst="rect">
              <a:avLst/>
            </a:prstGeom>
            <a:solidFill>
              <a:srgbClr val="FE41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Text Mining</a:t>
              </a:r>
              <a:endPara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9">
              <a:extLst>
                <a:ext uri="{FF2B5EF4-FFF2-40B4-BE49-F238E27FC236}">
                  <a16:creationId xmlns:a16="http://schemas.microsoft.com/office/drawing/2014/main" id="{587027D4-E95D-D566-34F2-6853A308FD5C}"/>
                </a:ext>
              </a:extLst>
            </p:cNvPr>
            <p:cNvSpPr/>
            <p:nvPr/>
          </p:nvSpPr>
          <p:spPr>
            <a:xfrm>
              <a:off x="3761409" y="1454006"/>
              <a:ext cx="1398848" cy="674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  Topic Modeling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0E498408-57E9-5B76-B666-E54820B45B21}"/>
                </a:ext>
              </a:extLst>
            </p:cNvPr>
            <p:cNvSpPr/>
            <p:nvPr/>
          </p:nvSpPr>
          <p:spPr>
            <a:xfrm>
              <a:off x="5430411" y="1453035"/>
              <a:ext cx="1231652" cy="674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 Sentiment Analysis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1">
              <a:extLst>
                <a:ext uri="{FF2B5EF4-FFF2-40B4-BE49-F238E27FC236}">
                  <a16:creationId xmlns:a16="http://schemas.microsoft.com/office/drawing/2014/main" id="{5375A74B-2D02-6AD5-37F2-BD638960870F}"/>
                </a:ext>
              </a:extLst>
            </p:cNvPr>
            <p:cNvSpPr/>
            <p:nvPr/>
          </p:nvSpPr>
          <p:spPr>
            <a:xfrm>
              <a:off x="6932217" y="1453035"/>
              <a:ext cx="1231652" cy="6744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 Personalized Recommendation</a:t>
              </a:r>
              <a:endPara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线箭头连接符 12">
              <a:extLst>
                <a:ext uri="{FF2B5EF4-FFF2-40B4-BE49-F238E27FC236}">
                  <a16:creationId xmlns:a16="http://schemas.microsoft.com/office/drawing/2014/main" id="{401D6FA2-D412-F204-DC33-86BEB4364D4A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1862270" y="1789297"/>
              <a:ext cx="268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13">
              <a:extLst>
                <a:ext uri="{FF2B5EF4-FFF2-40B4-BE49-F238E27FC236}">
                  <a16:creationId xmlns:a16="http://schemas.microsoft.com/office/drawing/2014/main" id="{A93B5C1C-D2D9-9521-D902-1CD52B5DC34F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>
              <a:off x="3525127" y="1789297"/>
              <a:ext cx="236282" cy="1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14">
              <a:extLst>
                <a:ext uri="{FF2B5EF4-FFF2-40B4-BE49-F238E27FC236}">
                  <a16:creationId xmlns:a16="http://schemas.microsoft.com/office/drawing/2014/main" id="{5985DCEA-5ED2-81ED-EE8E-52962C4562B3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160257" y="1790267"/>
              <a:ext cx="270154" cy="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15">
              <a:extLst>
                <a:ext uri="{FF2B5EF4-FFF2-40B4-BE49-F238E27FC236}">
                  <a16:creationId xmlns:a16="http://schemas.microsoft.com/office/drawing/2014/main" id="{A812D775-C3D1-CAC2-5A06-76D1E511BDB4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6662063" y="1790267"/>
              <a:ext cx="2701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6141F6-7C9A-5A8A-B36D-11CB33202310}"/>
              </a:ext>
            </a:extLst>
          </p:cNvPr>
          <p:cNvSpPr txBox="1"/>
          <p:nvPr/>
        </p:nvSpPr>
        <p:spPr>
          <a:xfrm>
            <a:off x="2431164" y="3127563"/>
            <a:ext cx="1394459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200" dirty="0"/>
              <a:t>After experimenting, we found that </a:t>
            </a:r>
            <a:r>
              <a:rPr lang="en-US" sz="3200" dirty="0" err="1"/>
              <a:t>TweetTokenizer</a:t>
            </a:r>
            <a:r>
              <a:rPr lang="en-US" sz="3200" dirty="0"/>
              <a:t> worked best with our data.</a:t>
            </a:r>
          </a:p>
          <a:p>
            <a:pPr marL="800100" lvl="1" indent="-342900">
              <a:buFontTx/>
              <a:buChar char="-"/>
            </a:pPr>
            <a:r>
              <a:rPr lang="en-US" sz="3200" dirty="0"/>
              <a:t>A significant portion of the review data was written casually and in a similar way to posts on social media platform.</a:t>
            </a:r>
          </a:p>
          <a:p>
            <a:pPr marL="342900" indent="-342900">
              <a:buFontTx/>
              <a:buChar char="-"/>
            </a:pPr>
            <a:endParaRPr lang="en-US" sz="3200" dirty="0"/>
          </a:p>
          <a:p>
            <a:pPr marL="342900" indent="-342900">
              <a:buFontTx/>
              <a:buChar char="-"/>
            </a:pPr>
            <a:r>
              <a:rPr lang="en-US" sz="3200" dirty="0"/>
              <a:t>A significant portion of the data was also in other languages. For simplicity’s sake, we filtered our text through the English language.</a:t>
            </a:r>
          </a:p>
          <a:p>
            <a:pPr marL="342900" indent="-342900">
              <a:buFontTx/>
              <a:buChar char="-"/>
            </a:pPr>
            <a:endParaRPr lang="en-US" sz="3200" dirty="0"/>
          </a:p>
          <a:p>
            <a:pPr marL="342900" indent="-342900">
              <a:buFontTx/>
              <a:buChar char="-"/>
            </a:pPr>
            <a:r>
              <a:rPr lang="en-US" sz="3200" dirty="0"/>
              <a:t>Lastly, we removed stop words to refine our topic modeling.</a:t>
            </a:r>
          </a:p>
        </p:txBody>
      </p:sp>
    </p:spTree>
    <p:extLst>
      <p:ext uri="{BB962C8B-B14F-4D97-AF65-F5344CB8AC3E}">
        <p14:creationId xmlns:p14="http://schemas.microsoft.com/office/powerpoint/2010/main" val="3114062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2634</Words>
  <Application>Microsoft Macintosh PowerPoint</Application>
  <PresentationFormat>Custom</PresentationFormat>
  <Paragraphs>226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system-ui</vt:lpstr>
      <vt:lpstr>Aptos</vt:lpstr>
      <vt:lpstr>Arial</vt:lpstr>
      <vt:lpstr>Gluten Bold</vt:lpstr>
      <vt:lpstr>Pridi</vt:lpstr>
      <vt:lpstr>Times New Roman</vt:lpstr>
      <vt:lpstr>Bebas Neue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cp:lastModifiedBy>Sehgal, Aryan</cp:lastModifiedBy>
  <cp:revision>22</cp:revision>
  <dcterms:created xsi:type="dcterms:W3CDTF">2006-08-16T00:00:00Z</dcterms:created>
  <dcterms:modified xsi:type="dcterms:W3CDTF">2025-03-31T19:55:04Z</dcterms:modified>
  <dc:identifier>DAGgufJV5Q8</dc:identifier>
</cp:coreProperties>
</file>